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64" r:id="rId3"/>
    <p:sldId id="263" r:id="rId4"/>
    <p:sldId id="267" r:id="rId5"/>
    <p:sldId id="298" r:id="rId6"/>
    <p:sldId id="300" r:id="rId7"/>
    <p:sldId id="258" r:id="rId8"/>
    <p:sldId id="266" r:id="rId9"/>
    <p:sldId id="269" r:id="rId10"/>
    <p:sldId id="260" r:id="rId11"/>
    <p:sldId id="271" r:id="rId12"/>
    <p:sldId id="272" r:id="rId13"/>
    <p:sldId id="270" r:id="rId14"/>
    <p:sldId id="273" r:id="rId15"/>
    <p:sldId id="274"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99" d="100"/>
          <a:sy n="99" d="100"/>
        </p:scale>
        <p:origin x="66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467F3-D6D4-9292-9BF5-E33B9EF01B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B4B3D16-E4B0-45A2-0B80-DA2420F3F7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DF67A7-A362-84EB-6C23-0C6048EA618D}"/>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DD2ADE04-8C9B-160C-B5E6-B8DA61F83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0994A-5323-83D8-42D8-1FB8F0FFBF13}"/>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153221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9E004-7448-9BBF-E52D-6B05EEE2D0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BF95D2-D94D-E080-A8AA-8FDEE4A1AB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C442CA-D79E-BD3A-404C-FF112153F077}"/>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E59DA644-2243-8F46-7962-3859C954E8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CF7F59-7599-5AC8-33AA-7DA965B190D2}"/>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413018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F66DD9-5782-ED71-248E-D34CA4CDD0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D5C860-8484-77CC-D275-E97307841C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3F52D-B306-893B-AE4E-97A7ED099EC0}"/>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2939D95B-63A7-3C12-F97C-691E3A195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295225-E10D-81FB-383C-3970B0B770AF}"/>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149707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2A1A2-5B10-62C5-8A0C-B7893D424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0A389E-3E12-28B8-10D2-08CB1DD41D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9A08D5-4CE8-98DF-B587-AA386DA03EBA}"/>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B6E6D015-4CF9-F0BE-8408-E319956ADB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9D5387-784A-4C73-B0AD-D1241397C72E}"/>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4237535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2B268-A461-6C4D-D131-7F9C19D7C4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14E411-2FBD-5DA6-263A-58CDBF674F2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6A52AD-C670-B7F3-F354-C0BD77D33D0E}"/>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1E4FA58F-B69B-ED98-5199-039C75992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F23095-5BE0-5B2C-C328-B5FB551806B9}"/>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340316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2016-0DAD-B77C-4CED-B8F75FE18F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87DD73-564F-BF5C-1C24-E860006503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6C78C3-EC03-D091-83A4-9F45B72922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6F778-C165-769C-F619-E2637A1313BD}"/>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6" name="Footer Placeholder 5">
            <a:extLst>
              <a:ext uri="{FF2B5EF4-FFF2-40B4-BE49-F238E27FC236}">
                <a16:creationId xmlns:a16="http://schemas.microsoft.com/office/drawing/2014/main" id="{D3C5C1EE-EB81-F4B7-0B6A-5162964DC1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D15F5-F276-9ECF-9E57-2C2B31604A5E}"/>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3321605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1664-61FB-08F5-A131-0DA64BEF67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70338C-AF6D-1790-D6EA-10F5F7D91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7EA972-6472-D6DE-7E85-60AE88E9D5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575143-8437-CC08-B8AD-B7F1F59B9D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1404D-204C-EC98-5E43-764CC5C9CF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205BB6-0F3F-89E9-AF00-C4447B237ABF}"/>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8" name="Footer Placeholder 7">
            <a:extLst>
              <a:ext uri="{FF2B5EF4-FFF2-40B4-BE49-F238E27FC236}">
                <a16:creationId xmlns:a16="http://schemas.microsoft.com/office/drawing/2014/main" id="{A12BA4AD-2972-F0CB-7DDF-BB82476F62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C18946-E193-536F-F5DC-B6166901BECF}"/>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348337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29BB-1035-4904-1912-A0BF796DE6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0F8D6E-28D5-719F-BC0B-4B22D314522E}"/>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4" name="Footer Placeholder 3">
            <a:extLst>
              <a:ext uri="{FF2B5EF4-FFF2-40B4-BE49-F238E27FC236}">
                <a16:creationId xmlns:a16="http://schemas.microsoft.com/office/drawing/2014/main" id="{CF1705F0-D84B-A180-941E-7E39C5B0F1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F8C1ED-D6AC-6AED-8BFB-EBFBE1B63CE2}"/>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215852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F5BB2-DAC5-F8D3-F92B-60FD1570DDB5}"/>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3" name="Footer Placeholder 2">
            <a:extLst>
              <a:ext uri="{FF2B5EF4-FFF2-40B4-BE49-F238E27FC236}">
                <a16:creationId xmlns:a16="http://schemas.microsoft.com/office/drawing/2014/main" id="{A8ED453C-9E55-E3A9-13CE-358BC98ABE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BE9444-C4DD-C181-30A8-9774C187298E}"/>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266424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F5993-1A4A-6FBE-8043-D86871969B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4D130-D3CB-81AB-2497-6BB2DEB124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BB64E-D336-A6B6-69A6-B64E08AAE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BE287B-EEA8-41FE-3BF5-FF26FA646A79}"/>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6" name="Footer Placeholder 5">
            <a:extLst>
              <a:ext uri="{FF2B5EF4-FFF2-40B4-BE49-F238E27FC236}">
                <a16:creationId xmlns:a16="http://schemas.microsoft.com/office/drawing/2014/main" id="{0741C765-A5AD-B73B-5984-DB627E2235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FB571A-6F46-2A2B-AE7F-B94C6B079D85}"/>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35785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F5651-D323-5540-3708-94BF37E32E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AA5645-29D6-806C-9F7C-DED286FCB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7AB38F-E5C4-2AF4-5979-90CEF16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C1DB8-8730-42EC-B971-A080DF0CDBB0}"/>
              </a:ext>
            </a:extLst>
          </p:cNvPr>
          <p:cNvSpPr>
            <a:spLocks noGrp="1"/>
          </p:cNvSpPr>
          <p:nvPr>
            <p:ph type="dt" sz="half" idx="10"/>
          </p:nvPr>
        </p:nvSpPr>
        <p:spPr/>
        <p:txBody>
          <a:bodyPr/>
          <a:lstStyle/>
          <a:p>
            <a:fld id="{374B0C91-9707-4D47-8A48-895DE5948848}" type="datetimeFigureOut">
              <a:rPr lang="en-US" smtClean="0"/>
              <a:t>9/3/2024</a:t>
            </a:fld>
            <a:endParaRPr lang="en-US"/>
          </a:p>
        </p:txBody>
      </p:sp>
      <p:sp>
        <p:nvSpPr>
          <p:cNvPr id="6" name="Footer Placeholder 5">
            <a:extLst>
              <a:ext uri="{FF2B5EF4-FFF2-40B4-BE49-F238E27FC236}">
                <a16:creationId xmlns:a16="http://schemas.microsoft.com/office/drawing/2014/main" id="{6E06B226-0962-393E-3CEB-96B9BF0786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B0D6C-1D9E-9EDF-A07C-31DEA29EE454}"/>
              </a:ext>
            </a:extLst>
          </p:cNvPr>
          <p:cNvSpPr>
            <a:spLocks noGrp="1"/>
          </p:cNvSpPr>
          <p:nvPr>
            <p:ph type="sldNum" sz="quarter" idx="12"/>
          </p:nvPr>
        </p:nvSpPr>
        <p:spPr/>
        <p:txBody>
          <a:bodyPr/>
          <a:lstStyle/>
          <a:p>
            <a:fld id="{AC20CA94-6D61-42B3-8D7F-9E37C8FF1A00}" type="slidenum">
              <a:rPr lang="en-US" smtClean="0"/>
              <a:t>‹#›</a:t>
            </a:fld>
            <a:endParaRPr lang="en-US"/>
          </a:p>
        </p:txBody>
      </p:sp>
    </p:spTree>
    <p:extLst>
      <p:ext uri="{BB962C8B-B14F-4D97-AF65-F5344CB8AC3E}">
        <p14:creationId xmlns:p14="http://schemas.microsoft.com/office/powerpoint/2010/main" val="231952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C91D-BC95-32E6-3C60-AE12878490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90FD33-DD04-63AF-5790-4A1AAAC51E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8F596-49AB-84CF-2D29-BD7BD5E384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4B0C91-9707-4D47-8A48-895DE5948848}" type="datetimeFigureOut">
              <a:rPr lang="en-US" smtClean="0"/>
              <a:t>9/3/2024</a:t>
            </a:fld>
            <a:endParaRPr lang="en-US"/>
          </a:p>
        </p:txBody>
      </p:sp>
      <p:sp>
        <p:nvSpPr>
          <p:cNvPr id="5" name="Footer Placeholder 4">
            <a:extLst>
              <a:ext uri="{FF2B5EF4-FFF2-40B4-BE49-F238E27FC236}">
                <a16:creationId xmlns:a16="http://schemas.microsoft.com/office/drawing/2014/main" id="{D122CD6C-0316-88D6-168B-CE06A2DDE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F52FF9A-373B-44AF-8692-5D614AE8C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C20CA94-6D61-42B3-8D7F-9E37C8FF1A00}" type="slidenum">
              <a:rPr lang="en-US" smtClean="0"/>
              <a:t>‹#›</a:t>
            </a:fld>
            <a:endParaRPr lang="en-US"/>
          </a:p>
        </p:txBody>
      </p:sp>
    </p:spTree>
    <p:extLst>
      <p:ext uri="{BB962C8B-B14F-4D97-AF65-F5344CB8AC3E}">
        <p14:creationId xmlns:p14="http://schemas.microsoft.com/office/powerpoint/2010/main" val="2960904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42CE-7E99-555F-31CA-A18760873278}"/>
              </a:ext>
            </a:extLst>
          </p:cNvPr>
          <p:cNvSpPr>
            <a:spLocks noGrp="1"/>
          </p:cNvSpPr>
          <p:nvPr>
            <p:ph type="ctrTitle"/>
          </p:nvPr>
        </p:nvSpPr>
        <p:spPr/>
        <p:txBody>
          <a:bodyPr>
            <a:normAutofit/>
          </a:bodyPr>
          <a:lstStyle/>
          <a:p>
            <a:r>
              <a:rPr lang="en-US" b="1" dirty="0"/>
              <a:t>Supervisors and Managers </a:t>
            </a:r>
            <a:r>
              <a:rPr lang="en-US" sz="4400" b="1" dirty="0"/>
              <a:t>Disciplinary and Non-Disciplinary Table and Flowchart</a:t>
            </a:r>
            <a:endParaRPr lang="en-US" b="1" dirty="0"/>
          </a:p>
        </p:txBody>
      </p:sp>
      <p:sp>
        <p:nvSpPr>
          <p:cNvPr id="3" name="Subtitle 2">
            <a:extLst>
              <a:ext uri="{FF2B5EF4-FFF2-40B4-BE49-F238E27FC236}">
                <a16:creationId xmlns:a16="http://schemas.microsoft.com/office/drawing/2014/main" id="{7430D3B1-5C0E-5B22-A386-7A675149A226}"/>
              </a:ext>
            </a:extLst>
          </p:cNvPr>
          <p:cNvSpPr>
            <a:spLocks noGrp="1"/>
          </p:cNvSpPr>
          <p:nvPr>
            <p:ph type="subTitle" idx="1"/>
          </p:nvPr>
        </p:nvSpPr>
        <p:spPr/>
        <p:txBody>
          <a:bodyPr/>
          <a:lstStyle/>
          <a:p>
            <a:r>
              <a:rPr lang="en-US" dirty="0"/>
              <a:t>SEP 2024</a:t>
            </a:r>
          </a:p>
        </p:txBody>
      </p:sp>
    </p:spTree>
    <p:extLst>
      <p:ext uri="{BB962C8B-B14F-4D97-AF65-F5344CB8AC3E}">
        <p14:creationId xmlns:p14="http://schemas.microsoft.com/office/powerpoint/2010/main" val="366338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56F6F9E-99AA-41B7-F667-E432F616739C}"/>
              </a:ext>
            </a:extLst>
          </p:cNvPr>
          <p:cNvGraphicFramePr>
            <a:graphicFrameLocks noGrp="1"/>
          </p:cNvGraphicFramePr>
          <p:nvPr/>
        </p:nvGraphicFramePr>
        <p:xfrm>
          <a:off x="1193311" y="1004935"/>
          <a:ext cx="9805378" cy="4556760"/>
        </p:xfrm>
        <a:graphic>
          <a:graphicData uri="http://schemas.openxmlformats.org/drawingml/2006/table">
            <a:tbl>
              <a:tblPr firstRow="1" bandRow="1">
                <a:tableStyleId>{5C22544A-7EE6-4342-B048-85BDC9FD1C3A}</a:tableStyleId>
              </a:tblPr>
              <a:tblGrid>
                <a:gridCol w="1660940">
                  <a:extLst>
                    <a:ext uri="{9D8B030D-6E8A-4147-A177-3AD203B41FA5}">
                      <a16:colId xmlns:a16="http://schemas.microsoft.com/office/drawing/2014/main" val="420012694"/>
                    </a:ext>
                  </a:extLst>
                </a:gridCol>
                <a:gridCol w="1113123">
                  <a:extLst>
                    <a:ext uri="{9D8B030D-6E8A-4147-A177-3AD203B41FA5}">
                      <a16:colId xmlns:a16="http://schemas.microsoft.com/office/drawing/2014/main" val="486322138"/>
                    </a:ext>
                  </a:extLst>
                </a:gridCol>
                <a:gridCol w="1171886">
                  <a:extLst>
                    <a:ext uri="{9D8B030D-6E8A-4147-A177-3AD203B41FA5}">
                      <a16:colId xmlns:a16="http://schemas.microsoft.com/office/drawing/2014/main" val="2501767982"/>
                    </a:ext>
                  </a:extLst>
                </a:gridCol>
                <a:gridCol w="1171886">
                  <a:extLst>
                    <a:ext uri="{9D8B030D-6E8A-4147-A177-3AD203B41FA5}">
                      <a16:colId xmlns:a16="http://schemas.microsoft.com/office/drawing/2014/main" val="811730378"/>
                    </a:ext>
                  </a:extLst>
                </a:gridCol>
                <a:gridCol w="1301734">
                  <a:extLst>
                    <a:ext uri="{9D8B030D-6E8A-4147-A177-3AD203B41FA5}">
                      <a16:colId xmlns:a16="http://schemas.microsoft.com/office/drawing/2014/main" val="1486267870"/>
                    </a:ext>
                  </a:extLst>
                </a:gridCol>
                <a:gridCol w="3385809">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r>
                        <a:rPr lang="en-US" sz="1600" dirty="0"/>
                        <a:t>Counseling</a:t>
                      </a:r>
                      <a:r>
                        <a:rPr lang="en-US" sz="1600" dirty="0">
                          <a:solidFill>
                            <a:srgbClr val="FF0000"/>
                          </a:solidFill>
                        </a:rPr>
                        <a:t>*</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7301</a:t>
                      </a:r>
                    </a:p>
                    <a:p>
                      <a:pPr marL="0" algn="ctr" defTabSz="914400" rtl="0" eaLnBrk="1" latinLnBrk="0" hangingPunct="1"/>
                      <a:endParaRPr lang="en-US" sz="900" kern="1200" dirty="0">
                        <a:solidFill>
                          <a:srgbClr val="FF0000"/>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735.102</a:t>
                      </a:r>
                    </a:p>
                    <a:p>
                      <a:pPr marL="0" algn="ctr" defTabSz="914400" rtl="0" eaLnBrk="1" latinLnBrk="0" hangingPunct="1"/>
                      <a:r>
                        <a:rPr lang="en-US" sz="900" kern="1200" dirty="0">
                          <a:solidFill>
                            <a:schemeClr val="tx1"/>
                          </a:solidFill>
                          <a:latin typeface="+mn-lt"/>
                          <a:ea typeface="+mn-ea"/>
                          <a:cs typeface="+mn-cs"/>
                        </a:rPr>
                        <a:t> 5 CFR 2635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752 (c1)</a:t>
                      </a:r>
                    </a:p>
                  </a:txBody>
                  <a:tcPr/>
                </a:tc>
                <a:tc>
                  <a:txBody>
                    <a:bodyPr/>
                    <a:lstStyle/>
                    <a:p>
                      <a:pPr marL="0" algn="ctr" defTabSz="914400" rtl="0" eaLnBrk="1" latinLnBrk="0" hangingPunct="1"/>
                      <a:r>
                        <a:rPr lang="en-US" sz="900" kern="1200" dirty="0">
                          <a:solidFill>
                            <a:schemeClr val="tx1"/>
                          </a:solidFill>
                          <a:latin typeface="+mn-lt"/>
                          <a:ea typeface="+mn-ea"/>
                          <a:cs typeface="+mn-cs"/>
                        </a:rPr>
                        <a:t>As soon as conduct deficiencies are noted</a:t>
                      </a:r>
                    </a:p>
                  </a:txBody>
                  <a:tcPr/>
                </a:tc>
                <a:tc>
                  <a:txBody>
                    <a:bodyPr/>
                    <a:lstStyle/>
                    <a:p>
                      <a:pPr marL="0" algn="ctr" defTabSz="914400" rtl="0" eaLnBrk="1" latinLnBrk="0" hangingPunct="1"/>
                      <a:r>
                        <a:rPr lang="en-US" sz="900" kern="1200" dirty="0">
                          <a:solidFill>
                            <a:schemeClr val="tx1"/>
                          </a:solidFill>
                          <a:latin typeface="+mn-lt"/>
                          <a:ea typeface="+mn-ea"/>
                          <a:cs typeface="+mn-cs"/>
                        </a:rPr>
                        <a:t>New Technician Counseling Form</a:t>
                      </a:r>
                    </a:p>
                  </a:txBody>
                  <a:tcPr/>
                </a:tc>
                <a:tc>
                  <a:txBody>
                    <a:bodyPr/>
                    <a:lstStyle/>
                    <a:p>
                      <a:pPr marL="0" algn="l" defTabSz="914400" rtl="0" eaLnBrk="1" latinLnBrk="0" hangingPunct="1"/>
                      <a:r>
                        <a:rPr lang="en-US" sz="900" dirty="0"/>
                        <a:t>Where corrective action is appropriate, counseling may be suitable. Counseling is oral and not recorded in the Supervisor’s Work Folder on the electronic Supervisor’s Employee Brief for the employee. A counseling is not applicable as a disciplinary or adverse action for the purposes of progressive discipline</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2984292452"/>
                  </a:ext>
                </a:extLst>
              </a:tr>
              <a:tr h="370840">
                <a:tc>
                  <a:txBody>
                    <a:bodyPr/>
                    <a:lstStyle/>
                    <a:p>
                      <a:r>
                        <a:rPr lang="en-US" sz="1600" dirty="0"/>
                        <a:t>Admonition</a:t>
                      </a:r>
                      <a:r>
                        <a:rPr lang="en-US" sz="1600" dirty="0">
                          <a:solidFill>
                            <a:srgbClr val="FF0000"/>
                          </a:solidFill>
                        </a:rPr>
                        <a:t>*</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7301</a:t>
                      </a:r>
                    </a:p>
                    <a:p>
                      <a:pPr marL="0" algn="ctr" defTabSz="914400" rtl="0" eaLnBrk="1" latinLnBrk="0" hangingPunct="1"/>
                      <a:endParaRPr lang="en-US" sz="900" kern="1200" dirty="0">
                        <a:solidFill>
                          <a:srgbClr val="FF0000"/>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735.102</a:t>
                      </a:r>
                    </a:p>
                    <a:p>
                      <a:pPr marL="0" algn="ctr" defTabSz="914400" rtl="0" eaLnBrk="1" latinLnBrk="0" hangingPunct="1"/>
                      <a:r>
                        <a:rPr lang="en-US" sz="900" kern="1200" dirty="0">
                          <a:solidFill>
                            <a:schemeClr val="tx1"/>
                          </a:solidFill>
                          <a:latin typeface="+mn-lt"/>
                          <a:ea typeface="+mn-ea"/>
                          <a:cs typeface="+mn-cs"/>
                        </a:rPr>
                        <a:t> 5 CFR 2635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752 (c1)</a:t>
                      </a:r>
                    </a:p>
                    <a:p>
                      <a:endParaRPr lang="en-US" sz="1600" dirty="0">
                        <a:solidFill>
                          <a:srgbClr val="FF0000"/>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Within 24 hours of incident occurring</a:t>
                      </a:r>
                    </a:p>
                  </a:txBody>
                  <a:tcPr/>
                </a:tc>
                <a:tc>
                  <a:txBody>
                    <a:bodyPr/>
                    <a:lstStyle/>
                    <a:p>
                      <a:pPr marL="0" algn="ctr" defTabSz="914400" rtl="0" eaLnBrk="1" latinLnBrk="0" hangingPunct="1"/>
                      <a:r>
                        <a:rPr lang="en-US" sz="900" kern="1200" dirty="0">
                          <a:solidFill>
                            <a:schemeClr val="tx1"/>
                          </a:solidFill>
                          <a:latin typeface="+mn-lt"/>
                          <a:ea typeface="+mn-ea"/>
                          <a:cs typeface="+mn-cs"/>
                        </a:rPr>
                        <a:t>New Technician Counseling Form</a:t>
                      </a:r>
                    </a:p>
                  </a:txBody>
                  <a:tcPr/>
                </a:tc>
                <a:tc>
                  <a:txBody>
                    <a:bodyPr/>
                    <a:lstStyle/>
                    <a:p>
                      <a:pPr marL="0" algn="l" defTabSz="914400" rtl="0" eaLnBrk="1" latinLnBrk="0" hangingPunct="1"/>
                      <a:r>
                        <a:rPr lang="en-US" sz="900" dirty="0"/>
                        <a:t>If the minor misconduct continues or is repeated after counseling but corrective action is still appropriate, admonition is warranted. Supervisors and Deciding Officials are not required to issue an admonition before disciplining or proposing adverse action. The penalty for an instance of misconduct should be tailored to the facts and circumstances. The admonition is written in the Supervisor’s Work Folder on the Supervisor’s Employee Brief for the employee. An admonition is not applicable as a disciplinary or adverse action for the purposes of progressive discipline. </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3149613259"/>
                  </a:ext>
                </a:extLst>
              </a:tr>
              <a:tr h="370840">
                <a:tc>
                  <a:txBody>
                    <a:bodyPr/>
                    <a:lstStyle/>
                    <a:p>
                      <a:r>
                        <a:rPr lang="en-US" sz="1600" dirty="0"/>
                        <a:t>Letters of Reprimand</a:t>
                      </a:r>
                    </a:p>
                  </a:txBody>
                  <a:tcPr/>
                </a:tc>
                <a:tc>
                  <a:txBody>
                    <a:bodyPr/>
                    <a:lstStyle/>
                    <a:p>
                      <a:pPr marL="0" algn="ctr" defTabSz="914400" rtl="0" eaLnBrk="1" latinLnBrk="0" hangingPunct="1"/>
                      <a:r>
                        <a:rPr lang="en-US" sz="900" kern="1200" dirty="0">
                          <a:solidFill>
                            <a:schemeClr val="dk1"/>
                          </a:solidFill>
                          <a:latin typeface="+mn-lt"/>
                          <a:ea typeface="+mn-ea"/>
                          <a:cs typeface="+mn-cs"/>
                        </a:rPr>
                        <a:t>5 USC 75</a:t>
                      </a:r>
                    </a:p>
                    <a:p>
                      <a:pPr marL="0" algn="ctr" defTabSz="914400" rtl="0" eaLnBrk="1" latinLnBrk="0" hangingPunct="1"/>
                      <a:endParaRPr lang="en-US" sz="900" kern="1200" dirty="0">
                        <a:solidFill>
                          <a:schemeClr val="dk1"/>
                        </a:solidFill>
                        <a:latin typeface="+mn-lt"/>
                        <a:ea typeface="+mn-ea"/>
                        <a:cs typeface="+mn-cs"/>
                      </a:endParaRPr>
                    </a:p>
                    <a:p>
                      <a:pPr marL="0" algn="ctr" defTabSz="914400" rtl="0" eaLnBrk="1" latinLnBrk="0" hangingPunct="1"/>
                      <a:r>
                        <a:rPr lang="en-US" sz="900" kern="1200" dirty="0">
                          <a:solidFill>
                            <a:schemeClr val="dk1"/>
                          </a:solidFill>
                          <a:latin typeface="+mn-lt"/>
                          <a:ea typeface="+mn-ea"/>
                          <a:cs typeface="+mn-cs"/>
                        </a:rPr>
                        <a:t>5 CFR 752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CNGBI 1400.25 Vol 752 (d1)</a:t>
                      </a:r>
                    </a:p>
                    <a:p>
                      <a:pPr marL="0" algn="ctr" defTabSz="914400" rtl="0" eaLnBrk="1" latinLnBrk="0" hangingPunct="1"/>
                      <a:endParaRPr lang="en-US" sz="9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Within 48 hours of incident occurring</a:t>
                      </a:r>
                    </a:p>
                    <a:p>
                      <a:pPr marL="0" algn="ctr" defTabSz="914400" rtl="0" eaLnBrk="1" latinLnBrk="0" hangingPunct="1"/>
                      <a:endParaRPr lang="en-US" sz="900" kern="1200" dirty="0">
                        <a:solidFill>
                          <a:schemeClr val="dk1"/>
                        </a:solidFill>
                        <a:latin typeface="+mn-lt"/>
                        <a:ea typeface="+mn-ea"/>
                        <a:cs typeface="+mn-cs"/>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Letter of Reprimand Memo</a:t>
                      </a:r>
                    </a:p>
                  </a:txBody>
                  <a:tcPr/>
                </a:tc>
                <a:tc>
                  <a:txBody>
                    <a:bodyPr/>
                    <a:lstStyle/>
                    <a:p>
                      <a:pPr marL="0" algn="l" defTabSz="914400" rtl="0" eaLnBrk="1" latinLnBrk="0" hangingPunct="1"/>
                      <a:r>
                        <a:rPr lang="en-US" sz="900" kern="1200" dirty="0">
                          <a:solidFill>
                            <a:schemeClr val="dk1"/>
                          </a:solidFill>
                          <a:latin typeface="+mn-lt"/>
                          <a:ea typeface="+mn-ea"/>
                          <a:cs typeface="+mn-cs"/>
                        </a:rPr>
                        <a:t>A letter of reprimand is a disciplinary action but does not constitute an adverse action. It may be used when corrective action is ineffective or when the nature of the offense warrants a more serious and formal action. Conduct that justifies discipline of one employee at one time does not necessarily justify similar discipline of a different employee at a different time, particularly where the employees are in different work units or chains of supervision. Nonetheless, employees should be treated equitably, so agencies should consider appropriate comparators as they evaluate potential disciplinary actions. When taking disciplinary action, supervisors have the discretion to take into account an employee’s disciplinary record and past work record, including all past offenses not only similar past offenses).</a:t>
                      </a:r>
                    </a:p>
                  </a:txBody>
                  <a:tcPr/>
                </a:tc>
                <a:extLst>
                  <a:ext uri="{0D108BD9-81ED-4DB2-BD59-A6C34878D82A}">
                    <a16:rowId xmlns:a16="http://schemas.microsoft.com/office/drawing/2014/main" val="2900035272"/>
                  </a:ext>
                </a:extLst>
              </a:tr>
            </a:tbl>
          </a:graphicData>
        </a:graphic>
      </p:graphicFrame>
      <p:sp>
        <p:nvSpPr>
          <p:cNvPr id="5" name="Title 1">
            <a:extLst>
              <a:ext uri="{FF2B5EF4-FFF2-40B4-BE49-F238E27FC236}">
                <a16:creationId xmlns:a16="http://schemas.microsoft.com/office/drawing/2014/main" id="{B61B6AB3-0FF3-926E-3FF0-91975740C724}"/>
              </a:ext>
            </a:extLst>
          </p:cNvPr>
          <p:cNvSpPr txBox="1">
            <a:spLocks/>
          </p:cNvSpPr>
          <p:nvPr/>
        </p:nvSpPr>
        <p:spPr>
          <a:xfrm>
            <a:off x="838200" y="0"/>
            <a:ext cx="10515600" cy="1004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Types of Actions – Disciplinary</a:t>
            </a:r>
          </a:p>
        </p:txBody>
      </p:sp>
      <p:sp>
        <p:nvSpPr>
          <p:cNvPr id="2" name="TextBox 1">
            <a:extLst>
              <a:ext uri="{FF2B5EF4-FFF2-40B4-BE49-F238E27FC236}">
                <a16:creationId xmlns:a16="http://schemas.microsoft.com/office/drawing/2014/main" id="{0B53CA24-8448-A59F-8E5D-55348AF9DFA9}"/>
              </a:ext>
            </a:extLst>
          </p:cNvPr>
          <p:cNvSpPr txBox="1"/>
          <p:nvPr/>
        </p:nvSpPr>
        <p:spPr>
          <a:xfrm>
            <a:off x="1060704" y="6433615"/>
            <a:ext cx="10515599" cy="461665"/>
          </a:xfrm>
          <a:prstGeom prst="rect">
            <a:avLst/>
          </a:prstGeom>
          <a:noFill/>
        </p:spPr>
        <p:txBody>
          <a:bodyPr wrap="square" rtlCol="0">
            <a:spAutoFit/>
          </a:bodyPr>
          <a:lstStyle/>
          <a:p>
            <a:r>
              <a:rPr lang="en-US" sz="1200" dirty="0">
                <a:solidFill>
                  <a:srgbClr val="FF0000"/>
                </a:solidFill>
              </a:rPr>
              <a:t>*Note: Conduct that was the subject of counseling or admonishment is not an offense for purposes of the Table of Penalties.  If an employee is counseled/and or admonished previously for tardiness, the third instance would actually be the FIRST instance in the Table of Penalties</a:t>
            </a:r>
          </a:p>
        </p:txBody>
      </p:sp>
    </p:spTree>
    <p:extLst>
      <p:ext uri="{BB962C8B-B14F-4D97-AF65-F5344CB8AC3E}">
        <p14:creationId xmlns:p14="http://schemas.microsoft.com/office/powerpoint/2010/main" val="3844957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688B5-DB2A-BEC1-019E-A0B98077F91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F9734B7-B644-B2D0-8BF2-D4149B176C6D}"/>
              </a:ext>
            </a:extLst>
          </p:cNvPr>
          <p:cNvSpPr txBox="1"/>
          <p:nvPr/>
        </p:nvSpPr>
        <p:spPr>
          <a:xfrm>
            <a:off x="5437616" y="3576415"/>
            <a:ext cx="1965960" cy="2862322"/>
          </a:xfrm>
          <a:prstGeom prst="rect">
            <a:avLst/>
          </a:prstGeom>
          <a:noFill/>
        </p:spPr>
        <p:txBody>
          <a:bodyPr wrap="square" rtlCol="0" anchor="ctr">
            <a:spAutoFit/>
          </a:bodyPr>
          <a:lstStyle/>
          <a:p>
            <a:pPr algn="ctr"/>
            <a:r>
              <a:rPr lang="en-US" dirty="0"/>
              <a:t>Manager explains what rule employee broke and tells employee what future actions </a:t>
            </a:r>
            <a:r>
              <a:rPr lang="en-US" b="1" dirty="0">
                <a:solidFill>
                  <a:srgbClr val="FF0000"/>
                </a:solidFill>
              </a:rPr>
              <a:t>will</a:t>
            </a:r>
            <a:r>
              <a:rPr lang="en-US" dirty="0"/>
              <a:t> be taken and explains how long this admonition will remail on file</a:t>
            </a:r>
          </a:p>
        </p:txBody>
      </p:sp>
      <p:sp>
        <p:nvSpPr>
          <p:cNvPr id="5" name="Arrow: Down 4">
            <a:extLst>
              <a:ext uri="{FF2B5EF4-FFF2-40B4-BE49-F238E27FC236}">
                <a16:creationId xmlns:a16="http://schemas.microsoft.com/office/drawing/2014/main" id="{3702BA14-5FE1-D3D8-E195-CBAB510A9DC4}"/>
              </a:ext>
            </a:extLst>
          </p:cNvPr>
          <p:cNvSpPr/>
          <p:nvPr/>
        </p:nvSpPr>
        <p:spPr>
          <a:xfrm rot="16200000">
            <a:off x="2169414" y="1540181"/>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3614DE78-6016-700A-0D00-15FEC48EAA17}"/>
              </a:ext>
            </a:extLst>
          </p:cNvPr>
          <p:cNvSpPr txBox="1"/>
          <p:nvPr/>
        </p:nvSpPr>
        <p:spPr>
          <a:xfrm>
            <a:off x="2446879" y="893164"/>
            <a:ext cx="1965960" cy="1754326"/>
          </a:xfrm>
          <a:prstGeom prst="rect">
            <a:avLst/>
          </a:prstGeom>
          <a:noFill/>
        </p:spPr>
        <p:txBody>
          <a:bodyPr wrap="square" rtlCol="0" anchor="ctr">
            <a:spAutoFit/>
          </a:bodyPr>
          <a:lstStyle/>
          <a:p>
            <a:pPr algn="ctr"/>
            <a:r>
              <a:rPr lang="en-US" dirty="0"/>
              <a:t>Management begins to make notes on this behavior on a </a:t>
            </a:r>
            <a:r>
              <a:rPr lang="en-US" b="1" dirty="0">
                <a:solidFill>
                  <a:srgbClr val="0066FF"/>
                </a:solidFill>
              </a:rPr>
              <a:t>Technician Counseling Form</a:t>
            </a:r>
          </a:p>
        </p:txBody>
      </p:sp>
      <p:sp>
        <p:nvSpPr>
          <p:cNvPr id="9" name="Arrow: Right 8">
            <a:extLst>
              <a:ext uri="{FF2B5EF4-FFF2-40B4-BE49-F238E27FC236}">
                <a16:creationId xmlns:a16="http://schemas.microsoft.com/office/drawing/2014/main" id="{6C46FB21-DCDB-0182-13AC-E2368095CC7D}"/>
              </a:ext>
            </a:extLst>
          </p:cNvPr>
          <p:cNvSpPr/>
          <p:nvPr/>
        </p:nvSpPr>
        <p:spPr>
          <a:xfrm>
            <a:off x="9236991"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Right 17">
            <a:extLst>
              <a:ext uri="{FF2B5EF4-FFF2-40B4-BE49-F238E27FC236}">
                <a16:creationId xmlns:a16="http://schemas.microsoft.com/office/drawing/2014/main" id="{550197D3-A7B5-7D09-31B1-2EFC19A56382}"/>
              </a:ext>
            </a:extLst>
          </p:cNvPr>
          <p:cNvSpPr/>
          <p:nvPr/>
        </p:nvSpPr>
        <p:spPr>
          <a:xfrm>
            <a:off x="4258818"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56AE9F0-78B2-82ED-FB76-C0B3E3C79856}"/>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Counseling</a:t>
            </a:r>
          </a:p>
        </p:txBody>
      </p:sp>
      <p:sp>
        <p:nvSpPr>
          <p:cNvPr id="37" name="TextBox 36">
            <a:extLst>
              <a:ext uri="{FF2B5EF4-FFF2-40B4-BE49-F238E27FC236}">
                <a16:creationId xmlns:a16="http://schemas.microsoft.com/office/drawing/2014/main" id="{301D9148-01F8-6B00-0433-BED34805D46D}"/>
              </a:ext>
            </a:extLst>
          </p:cNvPr>
          <p:cNvSpPr txBox="1"/>
          <p:nvPr/>
        </p:nvSpPr>
        <p:spPr>
          <a:xfrm>
            <a:off x="7355264" y="539221"/>
            <a:ext cx="2105190" cy="2462213"/>
          </a:xfrm>
          <a:prstGeom prst="rect">
            <a:avLst/>
          </a:prstGeom>
          <a:noFill/>
        </p:spPr>
        <p:txBody>
          <a:bodyPr wrap="square" rtlCol="0" anchor="ctr">
            <a:spAutoFit/>
          </a:bodyPr>
          <a:lstStyle/>
          <a:p>
            <a:pPr algn="ctr"/>
            <a:r>
              <a:rPr lang="en-US" sz="1400" dirty="0"/>
              <a:t>Insure employee comes out of meeting knowing:</a:t>
            </a:r>
          </a:p>
          <a:p>
            <a:pPr marL="342900" indent="-342900">
              <a:buFont typeface="+mj-lt"/>
              <a:buAutoNum type="arabicParenR"/>
            </a:pPr>
            <a:r>
              <a:rPr lang="en-US" sz="1400" dirty="0"/>
              <a:t>There is a rule in place</a:t>
            </a:r>
          </a:p>
          <a:p>
            <a:pPr marL="342900" indent="-342900">
              <a:buFont typeface="+mj-lt"/>
              <a:buAutoNum type="arabicParenR"/>
            </a:pPr>
            <a:r>
              <a:rPr lang="en-US" sz="1400" dirty="0"/>
              <a:t>Employee is now aware of the rule</a:t>
            </a:r>
          </a:p>
          <a:p>
            <a:pPr marL="342900" indent="-342900">
              <a:buFont typeface="+mj-lt"/>
              <a:buAutoNum type="arabicParenR"/>
              <a:tabLst>
                <a:tab pos="115888" algn="l"/>
              </a:tabLst>
            </a:pPr>
            <a:r>
              <a:rPr lang="en-US" sz="1400" dirty="0"/>
              <a:t> Employee understands how they broke the rule</a:t>
            </a:r>
          </a:p>
          <a:p>
            <a:pPr marL="342900" indent="-342900">
              <a:buFont typeface="+mj-lt"/>
              <a:buAutoNum type="arabicParenR"/>
              <a:tabLst>
                <a:tab pos="115888" algn="l"/>
              </a:tabLst>
            </a:pPr>
            <a:r>
              <a:rPr lang="en-US" sz="1400" dirty="0"/>
              <a:t> What future actions </a:t>
            </a:r>
            <a:r>
              <a:rPr lang="en-US" sz="1400" b="1" i="1" dirty="0"/>
              <a:t>could</a:t>
            </a:r>
            <a:r>
              <a:rPr lang="en-US" sz="1400" dirty="0"/>
              <a:t> be taken</a:t>
            </a:r>
          </a:p>
        </p:txBody>
      </p:sp>
      <p:sp>
        <p:nvSpPr>
          <p:cNvPr id="2" name="TextBox 1">
            <a:extLst>
              <a:ext uri="{FF2B5EF4-FFF2-40B4-BE49-F238E27FC236}">
                <a16:creationId xmlns:a16="http://schemas.microsoft.com/office/drawing/2014/main" id="{3F6CD229-B98D-D5A5-3027-0CF9351FF03D}"/>
              </a:ext>
            </a:extLst>
          </p:cNvPr>
          <p:cNvSpPr txBox="1"/>
          <p:nvPr/>
        </p:nvSpPr>
        <p:spPr>
          <a:xfrm>
            <a:off x="125730" y="1447162"/>
            <a:ext cx="1965960" cy="646331"/>
          </a:xfrm>
          <a:prstGeom prst="rect">
            <a:avLst/>
          </a:prstGeom>
          <a:noFill/>
        </p:spPr>
        <p:txBody>
          <a:bodyPr wrap="square" rtlCol="0" anchor="ctr">
            <a:spAutoFit/>
          </a:bodyPr>
          <a:lstStyle/>
          <a:p>
            <a:pPr algn="ctr"/>
            <a:r>
              <a:rPr lang="en-US" dirty="0"/>
              <a:t>Employee starts to exhibit issues</a:t>
            </a:r>
          </a:p>
        </p:txBody>
      </p:sp>
      <p:sp>
        <p:nvSpPr>
          <p:cNvPr id="3" name="TextBox 2">
            <a:extLst>
              <a:ext uri="{FF2B5EF4-FFF2-40B4-BE49-F238E27FC236}">
                <a16:creationId xmlns:a16="http://schemas.microsoft.com/office/drawing/2014/main" id="{E38356E1-C10F-726C-A71E-DEFBCD60B7F7}"/>
              </a:ext>
            </a:extLst>
          </p:cNvPr>
          <p:cNvSpPr txBox="1"/>
          <p:nvPr/>
        </p:nvSpPr>
        <p:spPr>
          <a:xfrm>
            <a:off x="4844034" y="1170163"/>
            <a:ext cx="1965960" cy="1200329"/>
          </a:xfrm>
          <a:prstGeom prst="rect">
            <a:avLst/>
          </a:prstGeom>
          <a:noFill/>
        </p:spPr>
        <p:txBody>
          <a:bodyPr wrap="square" rtlCol="0" anchor="ctr">
            <a:spAutoFit/>
          </a:bodyPr>
          <a:lstStyle/>
          <a:p>
            <a:pPr algn="ctr"/>
            <a:r>
              <a:rPr lang="en-US" dirty="0"/>
              <a:t>Management sits down with employee and discusses behavior</a:t>
            </a:r>
          </a:p>
        </p:txBody>
      </p:sp>
      <p:sp>
        <p:nvSpPr>
          <p:cNvPr id="7" name="Arrow: Right 6">
            <a:extLst>
              <a:ext uri="{FF2B5EF4-FFF2-40B4-BE49-F238E27FC236}">
                <a16:creationId xmlns:a16="http://schemas.microsoft.com/office/drawing/2014/main" id="{99DE97F9-5633-4B98-FD58-477CB68E3F72}"/>
              </a:ext>
            </a:extLst>
          </p:cNvPr>
          <p:cNvSpPr/>
          <p:nvPr/>
        </p:nvSpPr>
        <p:spPr>
          <a:xfrm>
            <a:off x="6770048"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16CDC4BE-4A4E-1A01-E0A5-91D9CD3B9FDD}"/>
              </a:ext>
            </a:extLst>
          </p:cNvPr>
          <p:cNvSpPr txBox="1"/>
          <p:nvPr/>
        </p:nvSpPr>
        <p:spPr>
          <a:xfrm>
            <a:off x="9902430" y="754665"/>
            <a:ext cx="2208885" cy="2031325"/>
          </a:xfrm>
          <a:prstGeom prst="rect">
            <a:avLst/>
          </a:prstGeom>
          <a:noFill/>
        </p:spPr>
        <p:txBody>
          <a:bodyPr wrap="square" rtlCol="0" anchor="ctr">
            <a:spAutoFit/>
          </a:bodyPr>
          <a:lstStyle>
            <a:defPPr>
              <a:defRPr lang="en-US"/>
            </a:defPPr>
            <a:lvl1pPr algn="ctr"/>
          </a:lstStyle>
          <a:p>
            <a:r>
              <a:rPr lang="en-US" dirty="0"/>
              <a:t>Manager and Employee sign </a:t>
            </a:r>
            <a:r>
              <a:rPr lang="en-US" b="1" dirty="0">
                <a:solidFill>
                  <a:srgbClr val="0066FF"/>
                </a:solidFill>
              </a:rPr>
              <a:t>Technician Counseling Form</a:t>
            </a:r>
            <a:r>
              <a:rPr lang="en-US" dirty="0"/>
              <a:t>.  Manager keeps on hand in Supervisor Employee Folder</a:t>
            </a:r>
          </a:p>
        </p:txBody>
      </p:sp>
      <p:cxnSp>
        <p:nvCxnSpPr>
          <p:cNvPr id="11" name="Straight Connector 10">
            <a:extLst>
              <a:ext uri="{FF2B5EF4-FFF2-40B4-BE49-F238E27FC236}">
                <a16:creationId xmlns:a16="http://schemas.microsoft.com/office/drawing/2014/main" id="{411DE380-0F71-556E-A228-98EB53515568}"/>
              </a:ext>
            </a:extLst>
          </p:cNvPr>
          <p:cNvCxnSpPr>
            <a:cxnSpLocks/>
          </p:cNvCxnSpPr>
          <p:nvPr/>
        </p:nvCxnSpPr>
        <p:spPr>
          <a:xfrm>
            <a:off x="510984" y="3083476"/>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ED85228F-171D-E215-A784-4B1A945E7DD9}"/>
              </a:ext>
            </a:extLst>
          </p:cNvPr>
          <p:cNvSpPr txBox="1"/>
          <p:nvPr/>
        </p:nvSpPr>
        <p:spPr>
          <a:xfrm>
            <a:off x="652022" y="3112177"/>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Admonition</a:t>
            </a:r>
          </a:p>
        </p:txBody>
      </p:sp>
      <p:sp>
        <p:nvSpPr>
          <p:cNvPr id="13" name="TextBox 12">
            <a:extLst>
              <a:ext uri="{FF2B5EF4-FFF2-40B4-BE49-F238E27FC236}">
                <a16:creationId xmlns:a16="http://schemas.microsoft.com/office/drawing/2014/main" id="{98F7CBCA-1CFA-CB95-60BC-CB776BD75E8E}"/>
              </a:ext>
            </a:extLst>
          </p:cNvPr>
          <p:cNvSpPr txBox="1"/>
          <p:nvPr/>
        </p:nvSpPr>
        <p:spPr>
          <a:xfrm>
            <a:off x="125730" y="4545909"/>
            <a:ext cx="1965960" cy="923330"/>
          </a:xfrm>
          <a:prstGeom prst="rect">
            <a:avLst/>
          </a:prstGeom>
          <a:noFill/>
        </p:spPr>
        <p:txBody>
          <a:bodyPr wrap="square" rtlCol="0" anchor="ctr">
            <a:spAutoFit/>
          </a:bodyPr>
          <a:lstStyle/>
          <a:p>
            <a:pPr algn="ctr"/>
            <a:r>
              <a:rPr lang="en-US" dirty="0"/>
              <a:t>Employee continues to exhibit issues</a:t>
            </a:r>
          </a:p>
        </p:txBody>
      </p:sp>
      <p:sp>
        <p:nvSpPr>
          <p:cNvPr id="14" name="Arrow: Down 13">
            <a:extLst>
              <a:ext uri="{FF2B5EF4-FFF2-40B4-BE49-F238E27FC236}">
                <a16:creationId xmlns:a16="http://schemas.microsoft.com/office/drawing/2014/main" id="{0E8CD017-FA34-ED5E-B8D3-3EF6642CEB11}"/>
              </a:ext>
            </a:extLst>
          </p:cNvPr>
          <p:cNvSpPr/>
          <p:nvPr/>
        </p:nvSpPr>
        <p:spPr>
          <a:xfrm rot="16200000">
            <a:off x="2004637" y="4753966"/>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638761D3-CE71-1AAD-3802-2796E6C99381}"/>
              </a:ext>
            </a:extLst>
          </p:cNvPr>
          <p:cNvSpPr txBox="1"/>
          <p:nvPr/>
        </p:nvSpPr>
        <p:spPr>
          <a:xfrm>
            <a:off x="2573513" y="3991912"/>
            <a:ext cx="1965960" cy="2031325"/>
          </a:xfrm>
          <a:prstGeom prst="rect">
            <a:avLst/>
          </a:prstGeom>
          <a:noFill/>
        </p:spPr>
        <p:txBody>
          <a:bodyPr wrap="square" rtlCol="0" anchor="ctr">
            <a:spAutoFit/>
          </a:bodyPr>
          <a:lstStyle/>
          <a:p>
            <a:pPr algn="ctr"/>
            <a:r>
              <a:rPr lang="en-US" dirty="0"/>
              <a:t>Management makes notes on facts and circumstances for  misbehavior on a </a:t>
            </a:r>
            <a:r>
              <a:rPr lang="en-US" b="1" dirty="0">
                <a:solidFill>
                  <a:srgbClr val="0066FF"/>
                </a:solidFill>
              </a:rPr>
              <a:t>Technician Counseling Form</a:t>
            </a:r>
          </a:p>
        </p:txBody>
      </p:sp>
      <p:sp>
        <p:nvSpPr>
          <p:cNvPr id="16" name="Arrow: Down 15">
            <a:extLst>
              <a:ext uri="{FF2B5EF4-FFF2-40B4-BE49-F238E27FC236}">
                <a16:creationId xmlns:a16="http://schemas.microsoft.com/office/drawing/2014/main" id="{0E44E7CF-1500-5A9E-7FED-ED191B97B8D2}"/>
              </a:ext>
            </a:extLst>
          </p:cNvPr>
          <p:cNvSpPr/>
          <p:nvPr/>
        </p:nvSpPr>
        <p:spPr>
          <a:xfrm rot="16200000">
            <a:off x="4859816" y="4753967"/>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row: Right 16">
            <a:extLst>
              <a:ext uri="{FF2B5EF4-FFF2-40B4-BE49-F238E27FC236}">
                <a16:creationId xmlns:a16="http://schemas.microsoft.com/office/drawing/2014/main" id="{BB001862-1C7D-E26C-FF96-DCC3E389A692}"/>
              </a:ext>
            </a:extLst>
          </p:cNvPr>
          <p:cNvSpPr/>
          <p:nvPr/>
        </p:nvSpPr>
        <p:spPr>
          <a:xfrm>
            <a:off x="7606988" y="4831690"/>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873C1507-B63E-32CD-E1FB-C8460BC49785}"/>
              </a:ext>
            </a:extLst>
          </p:cNvPr>
          <p:cNvSpPr txBox="1"/>
          <p:nvPr/>
        </p:nvSpPr>
        <p:spPr>
          <a:xfrm>
            <a:off x="8603328" y="3985191"/>
            <a:ext cx="2208885" cy="2031325"/>
          </a:xfrm>
          <a:prstGeom prst="rect">
            <a:avLst/>
          </a:prstGeom>
          <a:noFill/>
        </p:spPr>
        <p:txBody>
          <a:bodyPr wrap="square" rtlCol="0" anchor="ctr">
            <a:spAutoFit/>
          </a:bodyPr>
          <a:lstStyle>
            <a:defPPr>
              <a:defRPr lang="en-US"/>
            </a:defPPr>
            <a:lvl1pPr algn="ctr"/>
          </a:lstStyle>
          <a:p>
            <a:r>
              <a:rPr lang="en-US" dirty="0"/>
              <a:t>Manager and Employee sign </a:t>
            </a:r>
            <a:r>
              <a:rPr lang="en-US" b="1" dirty="0">
                <a:solidFill>
                  <a:srgbClr val="0066FF"/>
                </a:solidFill>
              </a:rPr>
              <a:t>Technician Counseling Form</a:t>
            </a:r>
            <a:r>
              <a:rPr lang="en-US" dirty="0"/>
              <a:t>.  Manager keeps on hand in Supervisor Employee Folder</a:t>
            </a:r>
          </a:p>
        </p:txBody>
      </p:sp>
    </p:spTree>
    <p:extLst>
      <p:ext uri="{BB962C8B-B14F-4D97-AF65-F5344CB8AC3E}">
        <p14:creationId xmlns:p14="http://schemas.microsoft.com/office/powerpoint/2010/main" val="2255058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922C5E-A52D-7D49-C304-DF290194184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D150CF3-26F8-9574-BA02-8C52C33BA7B6}"/>
              </a:ext>
            </a:extLst>
          </p:cNvPr>
          <p:cNvSpPr txBox="1"/>
          <p:nvPr/>
        </p:nvSpPr>
        <p:spPr>
          <a:xfrm>
            <a:off x="5466533" y="2063420"/>
            <a:ext cx="1965960" cy="2862322"/>
          </a:xfrm>
          <a:prstGeom prst="rect">
            <a:avLst/>
          </a:prstGeom>
          <a:noFill/>
        </p:spPr>
        <p:txBody>
          <a:bodyPr wrap="square" rtlCol="0" anchor="ctr">
            <a:spAutoFit/>
          </a:bodyPr>
          <a:lstStyle/>
          <a:p>
            <a:pPr algn="ctr"/>
            <a:r>
              <a:rPr lang="en-US" dirty="0"/>
              <a:t>Management will review </a:t>
            </a:r>
            <a:r>
              <a:rPr lang="en-US" b="1" dirty="0">
                <a:solidFill>
                  <a:srgbClr val="0066FF"/>
                </a:solidFill>
              </a:rPr>
              <a:t>LOR</a:t>
            </a:r>
            <a:r>
              <a:rPr lang="en-US" dirty="0"/>
              <a:t> with employee describing the offense, substantiating factors and how long the </a:t>
            </a:r>
            <a:r>
              <a:rPr lang="en-US" b="1" dirty="0">
                <a:solidFill>
                  <a:srgbClr val="0066FF"/>
                </a:solidFill>
              </a:rPr>
              <a:t>LOR</a:t>
            </a:r>
            <a:r>
              <a:rPr lang="en-US" dirty="0"/>
              <a:t> will remain in their file (1-3 years)</a:t>
            </a:r>
          </a:p>
        </p:txBody>
      </p:sp>
      <p:sp>
        <p:nvSpPr>
          <p:cNvPr id="5" name="Arrow: Down 4">
            <a:extLst>
              <a:ext uri="{FF2B5EF4-FFF2-40B4-BE49-F238E27FC236}">
                <a16:creationId xmlns:a16="http://schemas.microsoft.com/office/drawing/2014/main" id="{2E29668D-664B-E3BE-2E33-9225B4FEA07D}"/>
              </a:ext>
            </a:extLst>
          </p:cNvPr>
          <p:cNvSpPr/>
          <p:nvPr/>
        </p:nvSpPr>
        <p:spPr>
          <a:xfrm rot="16200000">
            <a:off x="2492910" y="3194402"/>
            <a:ext cx="338328" cy="60035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1802E259-595C-E7B2-85CF-7361C6E19E09}"/>
              </a:ext>
            </a:extLst>
          </p:cNvPr>
          <p:cNvSpPr txBox="1"/>
          <p:nvPr/>
        </p:nvSpPr>
        <p:spPr>
          <a:xfrm>
            <a:off x="2962252" y="1370923"/>
            <a:ext cx="1965960" cy="4247317"/>
          </a:xfrm>
          <a:prstGeom prst="rect">
            <a:avLst/>
          </a:prstGeom>
          <a:noFill/>
        </p:spPr>
        <p:txBody>
          <a:bodyPr wrap="square" rtlCol="0" anchor="ctr">
            <a:spAutoFit/>
          </a:bodyPr>
          <a:lstStyle/>
          <a:p>
            <a:pPr algn="ctr"/>
            <a:r>
              <a:rPr lang="en-US" dirty="0"/>
              <a:t>Management will work with LRS and provide circumstances, notes, witness statements, etc. regarding the misconduct.  LRS will consult Table of Penalties and offer an equitable solution.  LRS and Management prepare </a:t>
            </a:r>
            <a:r>
              <a:rPr lang="en-US" b="1" dirty="0">
                <a:solidFill>
                  <a:srgbClr val="0066FF"/>
                </a:solidFill>
              </a:rPr>
              <a:t>Letter of Reprimand </a:t>
            </a:r>
          </a:p>
        </p:txBody>
      </p:sp>
      <p:sp>
        <p:nvSpPr>
          <p:cNvPr id="9" name="Arrow: Right 8">
            <a:extLst>
              <a:ext uri="{FF2B5EF4-FFF2-40B4-BE49-F238E27FC236}">
                <a16:creationId xmlns:a16="http://schemas.microsoft.com/office/drawing/2014/main" id="{6C5E547C-E039-A177-3F84-D59D1DDE3EB8}"/>
              </a:ext>
            </a:extLst>
          </p:cNvPr>
          <p:cNvSpPr/>
          <p:nvPr/>
        </p:nvSpPr>
        <p:spPr>
          <a:xfrm>
            <a:off x="7664062" y="1880539"/>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Right 17">
            <a:extLst>
              <a:ext uri="{FF2B5EF4-FFF2-40B4-BE49-F238E27FC236}">
                <a16:creationId xmlns:a16="http://schemas.microsoft.com/office/drawing/2014/main" id="{6E1A4279-BA4C-90DC-89F9-9ADC3B9BD859}"/>
              </a:ext>
            </a:extLst>
          </p:cNvPr>
          <p:cNvSpPr/>
          <p:nvPr/>
        </p:nvSpPr>
        <p:spPr>
          <a:xfrm>
            <a:off x="4895319" y="3325415"/>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254C2E2-0069-55E6-CE0B-2AFD5247F85B}"/>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Letters of Reprimand</a:t>
            </a:r>
          </a:p>
        </p:txBody>
      </p:sp>
      <p:sp>
        <p:nvSpPr>
          <p:cNvPr id="2" name="TextBox 1">
            <a:extLst>
              <a:ext uri="{FF2B5EF4-FFF2-40B4-BE49-F238E27FC236}">
                <a16:creationId xmlns:a16="http://schemas.microsoft.com/office/drawing/2014/main" id="{533A1703-0965-5EA9-350A-1F93B19E67B8}"/>
              </a:ext>
            </a:extLst>
          </p:cNvPr>
          <p:cNvSpPr txBox="1"/>
          <p:nvPr/>
        </p:nvSpPr>
        <p:spPr>
          <a:xfrm>
            <a:off x="471886" y="1509422"/>
            <a:ext cx="1965960" cy="3970318"/>
          </a:xfrm>
          <a:prstGeom prst="rect">
            <a:avLst/>
          </a:prstGeom>
          <a:noFill/>
        </p:spPr>
        <p:txBody>
          <a:bodyPr wrap="square" rtlCol="0" anchor="ctr">
            <a:spAutoFit/>
          </a:bodyPr>
          <a:lstStyle/>
          <a:p>
            <a:pPr algn="ctr"/>
            <a:r>
              <a:rPr lang="en-US" dirty="0"/>
              <a:t>Employee continues to demonstrate misconduct and previous warnings have been ineffective OR employee demonstrates serious misconduct that warrants more serious and formal action</a:t>
            </a:r>
          </a:p>
        </p:txBody>
      </p:sp>
      <p:sp>
        <p:nvSpPr>
          <p:cNvPr id="8" name="TextBox 7">
            <a:extLst>
              <a:ext uri="{FF2B5EF4-FFF2-40B4-BE49-F238E27FC236}">
                <a16:creationId xmlns:a16="http://schemas.microsoft.com/office/drawing/2014/main" id="{7DD2AA53-1E84-FA6B-3460-DFB641C23944}"/>
              </a:ext>
            </a:extLst>
          </p:cNvPr>
          <p:cNvSpPr txBox="1"/>
          <p:nvPr/>
        </p:nvSpPr>
        <p:spPr>
          <a:xfrm>
            <a:off x="8793706" y="1554740"/>
            <a:ext cx="2986490" cy="923330"/>
          </a:xfrm>
          <a:prstGeom prst="rect">
            <a:avLst/>
          </a:prstGeom>
          <a:noFill/>
        </p:spPr>
        <p:txBody>
          <a:bodyPr wrap="square" rtlCol="0" anchor="ctr">
            <a:spAutoFit/>
          </a:bodyPr>
          <a:lstStyle/>
          <a:p>
            <a:pPr algn="ctr"/>
            <a:r>
              <a:rPr lang="en-US" dirty="0"/>
              <a:t>Employee has the right to grieve this </a:t>
            </a:r>
            <a:r>
              <a:rPr lang="en-US" b="1" dirty="0">
                <a:solidFill>
                  <a:srgbClr val="0066FF"/>
                </a:solidFill>
              </a:rPr>
              <a:t>LOR</a:t>
            </a:r>
            <a:r>
              <a:rPr lang="en-US" dirty="0"/>
              <a:t> with the Union</a:t>
            </a:r>
            <a:endParaRPr lang="en-US" i="1" dirty="0"/>
          </a:p>
        </p:txBody>
      </p:sp>
      <p:sp>
        <p:nvSpPr>
          <p:cNvPr id="11" name="Arrow: Right 10">
            <a:extLst>
              <a:ext uri="{FF2B5EF4-FFF2-40B4-BE49-F238E27FC236}">
                <a16:creationId xmlns:a16="http://schemas.microsoft.com/office/drawing/2014/main" id="{839779D8-8671-B7B0-CD17-668674427499}"/>
              </a:ext>
            </a:extLst>
          </p:cNvPr>
          <p:cNvSpPr/>
          <p:nvPr/>
        </p:nvSpPr>
        <p:spPr>
          <a:xfrm>
            <a:off x="7664062" y="4803272"/>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1DD8F9C7-2B63-27D8-D4A6-3D505911E19F}"/>
              </a:ext>
            </a:extLst>
          </p:cNvPr>
          <p:cNvSpPr txBox="1"/>
          <p:nvPr/>
        </p:nvSpPr>
        <p:spPr>
          <a:xfrm>
            <a:off x="8472791" y="4319403"/>
            <a:ext cx="3631754" cy="1200329"/>
          </a:xfrm>
          <a:prstGeom prst="rect">
            <a:avLst/>
          </a:prstGeom>
          <a:noFill/>
        </p:spPr>
        <p:txBody>
          <a:bodyPr wrap="square" rtlCol="0" anchor="ctr">
            <a:spAutoFit/>
          </a:bodyPr>
          <a:lstStyle/>
          <a:p>
            <a:pPr algn="ctr"/>
            <a:r>
              <a:rPr lang="en-US" b="1" dirty="0"/>
              <a:t>IF</a:t>
            </a:r>
            <a:r>
              <a:rPr lang="en-US" dirty="0"/>
              <a:t> an employee continues with misconduct, this </a:t>
            </a:r>
            <a:r>
              <a:rPr lang="en-US" b="1" dirty="0">
                <a:solidFill>
                  <a:srgbClr val="0066FF"/>
                </a:solidFill>
              </a:rPr>
              <a:t>LOR</a:t>
            </a:r>
            <a:r>
              <a:rPr lang="en-US" dirty="0"/>
              <a:t> can be used for progressive discipline if the </a:t>
            </a:r>
            <a:r>
              <a:rPr lang="en-US" b="1" dirty="0">
                <a:solidFill>
                  <a:srgbClr val="0066FF"/>
                </a:solidFill>
              </a:rPr>
              <a:t>LOR</a:t>
            </a:r>
            <a:r>
              <a:rPr lang="en-US" dirty="0"/>
              <a:t> time limit has NOT expired.</a:t>
            </a:r>
            <a:r>
              <a:rPr lang="en-US" b="1" dirty="0">
                <a:solidFill>
                  <a:srgbClr val="0066FF"/>
                </a:solidFill>
              </a:rPr>
              <a:t> </a:t>
            </a:r>
            <a:endParaRPr lang="en-US" b="1" i="1" dirty="0">
              <a:solidFill>
                <a:srgbClr val="0066FF"/>
              </a:solidFill>
            </a:endParaRPr>
          </a:p>
        </p:txBody>
      </p:sp>
    </p:spTree>
    <p:extLst>
      <p:ext uri="{BB962C8B-B14F-4D97-AF65-F5344CB8AC3E}">
        <p14:creationId xmlns:p14="http://schemas.microsoft.com/office/powerpoint/2010/main" val="3755824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92A4E-A27D-2D14-9CAC-81066FBFC6AB}"/>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D4D9CAC-E53E-7303-B666-198E01EA6079}"/>
              </a:ext>
            </a:extLst>
          </p:cNvPr>
          <p:cNvGraphicFramePr>
            <a:graphicFrameLocks noGrp="1"/>
          </p:cNvGraphicFramePr>
          <p:nvPr/>
        </p:nvGraphicFramePr>
        <p:xfrm>
          <a:off x="1193311" y="1004935"/>
          <a:ext cx="9805378" cy="3749040"/>
        </p:xfrm>
        <a:graphic>
          <a:graphicData uri="http://schemas.openxmlformats.org/drawingml/2006/table">
            <a:tbl>
              <a:tblPr firstRow="1" bandRow="1">
                <a:tableStyleId>{5C22544A-7EE6-4342-B048-85BDC9FD1C3A}</a:tableStyleId>
              </a:tblPr>
              <a:tblGrid>
                <a:gridCol w="1660940">
                  <a:extLst>
                    <a:ext uri="{9D8B030D-6E8A-4147-A177-3AD203B41FA5}">
                      <a16:colId xmlns:a16="http://schemas.microsoft.com/office/drawing/2014/main" val="420012694"/>
                    </a:ext>
                  </a:extLst>
                </a:gridCol>
                <a:gridCol w="1113123">
                  <a:extLst>
                    <a:ext uri="{9D8B030D-6E8A-4147-A177-3AD203B41FA5}">
                      <a16:colId xmlns:a16="http://schemas.microsoft.com/office/drawing/2014/main" val="486322138"/>
                    </a:ext>
                  </a:extLst>
                </a:gridCol>
                <a:gridCol w="1171886">
                  <a:extLst>
                    <a:ext uri="{9D8B030D-6E8A-4147-A177-3AD203B41FA5}">
                      <a16:colId xmlns:a16="http://schemas.microsoft.com/office/drawing/2014/main" val="2501767982"/>
                    </a:ext>
                  </a:extLst>
                </a:gridCol>
                <a:gridCol w="1171886">
                  <a:extLst>
                    <a:ext uri="{9D8B030D-6E8A-4147-A177-3AD203B41FA5}">
                      <a16:colId xmlns:a16="http://schemas.microsoft.com/office/drawing/2014/main" val="811730378"/>
                    </a:ext>
                  </a:extLst>
                </a:gridCol>
                <a:gridCol w="1301734">
                  <a:extLst>
                    <a:ext uri="{9D8B030D-6E8A-4147-A177-3AD203B41FA5}">
                      <a16:colId xmlns:a16="http://schemas.microsoft.com/office/drawing/2014/main" val="1486267870"/>
                    </a:ext>
                  </a:extLst>
                </a:gridCol>
                <a:gridCol w="3385809">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r>
                        <a:rPr lang="en-US" sz="1600" dirty="0"/>
                        <a:t>Douglas Factors</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75</a:t>
                      </a:r>
                    </a:p>
                    <a:p>
                      <a:pPr marL="0" algn="ctr" defTabSz="914400" rtl="0" eaLnBrk="1" latinLnBrk="0" hangingPunct="1"/>
                      <a:endParaRPr lang="en-US" sz="900" kern="1200" dirty="0">
                        <a:solidFill>
                          <a:srgbClr val="FF0000"/>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MSPR 280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752 (F-A-1)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14 days for employees to respond (suspension &lt;14 days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30 days for employees to respond (suspension 14 days&lt;)</a:t>
                      </a:r>
                    </a:p>
                    <a:p>
                      <a:endParaRPr lang="en-US" sz="1600" dirty="0">
                        <a:solidFill>
                          <a:srgbClr val="FF0000"/>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Douglas Factors Analysis Worksheet</a:t>
                      </a:r>
                    </a:p>
                    <a:p>
                      <a:pPr marL="0" algn="ctr" defTabSz="914400" rtl="0" eaLnBrk="1" latinLnBrk="0" hangingPunct="1"/>
                      <a:endParaRPr lang="en-US" sz="900" kern="1200" dirty="0">
                        <a:solidFill>
                          <a:schemeClr val="tx1"/>
                        </a:solidFill>
                        <a:latin typeface="+mn-lt"/>
                        <a:ea typeface="+mn-ea"/>
                        <a:cs typeface="+mn-cs"/>
                      </a:endParaRPr>
                    </a:p>
                  </a:txBody>
                  <a:tcPr/>
                </a:tc>
                <a:tc>
                  <a:txBody>
                    <a:bodyPr/>
                    <a:lstStyle/>
                    <a:p>
                      <a:pPr marL="0" algn="l" defTabSz="914400" rtl="0" eaLnBrk="1" latinLnBrk="0" hangingPunct="1"/>
                      <a:r>
                        <a:rPr lang="en-US" sz="900" dirty="0"/>
                        <a:t>Factors that management must weigh in deciding an appropriate course of action observing the principle of “like penalties for like offenses in like circumstances.” This means penalties will be applied as consistently as possible. Management must establish that the penalty selected does not clearly exceed the limits of reasonableness.</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465698250"/>
                  </a:ext>
                </a:extLst>
              </a:tr>
              <a:tr h="370840">
                <a:tc>
                  <a:txBody>
                    <a:bodyPr/>
                    <a:lstStyle/>
                    <a:p>
                      <a:r>
                        <a:rPr lang="en-US" sz="1600" dirty="0"/>
                        <a:t>Adverse Action</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7503/ 5 USC 7512</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752.203</a:t>
                      </a:r>
                    </a:p>
                    <a:p>
                      <a:pPr marL="0" algn="ctr" defTabSz="914400" rtl="0" eaLnBrk="1" latinLnBrk="0" hangingPunct="1"/>
                      <a:endParaRPr lang="en-US" sz="90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752 (g1)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u="sng" kern="1200" dirty="0">
                          <a:solidFill>
                            <a:schemeClr val="tx1"/>
                          </a:solidFill>
                          <a:latin typeface="+mn-lt"/>
                          <a:ea typeface="+mn-ea"/>
                          <a:cs typeface="+mn-cs"/>
                        </a:rPr>
                        <a:t>Category 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14 days for employees to respond (suspension &lt;14 days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u="sng" kern="1200" dirty="0">
                          <a:solidFill>
                            <a:schemeClr val="tx1"/>
                          </a:solidFill>
                          <a:latin typeface="+mn-lt"/>
                          <a:ea typeface="+mn-ea"/>
                          <a:cs typeface="+mn-cs"/>
                        </a:rPr>
                        <a:t>Category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30 days for employees to respond (suspension 14 days&lt;)</a:t>
                      </a:r>
                    </a:p>
                  </a:txBody>
                  <a:tcPr/>
                </a:tc>
                <a:tc>
                  <a:txBody>
                    <a:bodyPr/>
                    <a:lstStyle/>
                    <a:p>
                      <a:pPr marL="0" algn="ctr" defTabSz="914400" rtl="0" eaLnBrk="1" latinLnBrk="0" hangingPunct="1"/>
                      <a:r>
                        <a:rPr lang="en-US" sz="900" kern="1200" dirty="0">
                          <a:solidFill>
                            <a:schemeClr val="tx1"/>
                          </a:solidFill>
                          <a:latin typeface="+mn-lt"/>
                          <a:ea typeface="+mn-ea"/>
                          <a:cs typeface="+mn-cs"/>
                        </a:rPr>
                        <a:t>Proposed Action Memo</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Final Agency Decision Memo</a:t>
                      </a:r>
                    </a:p>
                  </a:txBody>
                  <a:tcPr/>
                </a:tc>
                <a:tc>
                  <a:txBody>
                    <a:bodyPr/>
                    <a:lstStyle/>
                    <a:p>
                      <a:pPr marL="0" algn="l" defTabSz="914400" rtl="0" eaLnBrk="1" latinLnBrk="0" hangingPunct="1"/>
                      <a:r>
                        <a:rPr lang="en-US" sz="900" dirty="0"/>
                        <a:t>An official personnel action, usually taken for disciplinary reasons, that adversely affects an employee and is of a severity that a suspension, reduction in grade or status, or removal is warranted. There are two categories of adverse actions: Category 1 with suspensions of 14 days or less and Category 2 with suspensions greater than 14 days, removal, reduction in grade, reduction in pay or a furlough of 30 days or less. Adverse action packets will include 1) Douglas Factors, 2) Proposed Action Letter, 3) Employee’s response (if provided), 4) Deciding Official’s Letter, 5) All other supporting documentation.</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050903070"/>
                  </a:ext>
                </a:extLst>
              </a:tr>
            </a:tbl>
          </a:graphicData>
        </a:graphic>
      </p:graphicFrame>
      <p:sp>
        <p:nvSpPr>
          <p:cNvPr id="5" name="Title 1">
            <a:extLst>
              <a:ext uri="{FF2B5EF4-FFF2-40B4-BE49-F238E27FC236}">
                <a16:creationId xmlns:a16="http://schemas.microsoft.com/office/drawing/2014/main" id="{856F0E4F-0474-C573-DFD3-9D8D865A7622}"/>
              </a:ext>
            </a:extLst>
          </p:cNvPr>
          <p:cNvSpPr txBox="1">
            <a:spLocks/>
          </p:cNvSpPr>
          <p:nvPr/>
        </p:nvSpPr>
        <p:spPr>
          <a:xfrm>
            <a:off x="838200" y="0"/>
            <a:ext cx="10515600" cy="1004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Types of Actions – Adverse Action</a:t>
            </a:r>
          </a:p>
        </p:txBody>
      </p:sp>
    </p:spTree>
    <p:extLst>
      <p:ext uri="{BB962C8B-B14F-4D97-AF65-F5344CB8AC3E}">
        <p14:creationId xmlns:p14="http://schemas.microsoft.com/office/powerpoint/2010/main" val="3822812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77544-92E2-E4CC-BABD-F51D9713DAC1}"/>
            </a:ext>
          </a:extLst>
        </p:cNvPr>
        <p:cNvGrpSpPr/>
        <p:nvPr/>
      </p:nvGrpSpPr>
      <p:grpSpPr>
        <a:xfrm>
          <a:off x="0" y="0"/>
          <a:ext cx="0" cy="0"/>
          <a:chOff x="0" y="0"/>
          <a:chExt cx="0" cy="0"/>
        </a:xfrm>
      </p:grpSpPr>
      <p:sp>
        <p:nvSpPr>
          <p:cNvPr id="5" name="Arrow: Down 4">
            <a:extLst>
              <a:ext uri="{FF2B5EF4-FFF2-40B4-BE49-F238E27FC236}">
                <a16:creationId xmlns:a16="http://schemas.microsoft.com/office/drawing/2014/main" id="{73257B24-8440-11E0-1C63-DF8C99C1DA4B}"/>
              </a:ext>
            </a:extLst>
          </p:cNvPr>
          <p:cNvSpPr/>
          <p:nvPr/>
        </p:nvSpPr>
        <p:spPr>
          <a:xfrm rot="16200000">
            <a:off x="2078884" y="1540181"/>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EB5D77A-8B4A-8276-B3C5-41824D70B757}"/>
              </a:ext>
            </a:extLst>
          </p:cNvPr>
          <p:cNvSpPr txBox="1"/>
          <p:nvPr/>
        </p:nvSpPr>
        <p:spPr>
          <a:xfrm>
            <a:off x="2446879" y="570661"/>
            <a:ext cx="1965960" cy="2462213"/>
          </a:xfrm>
          <a:prstGeom prst="rect">
            <a:avLst/>
          </a:prstGeom>
          <a:noFill/>
        </p:spPr>
        <p:txBody>
          <a:bodyPr wrap="square" rtlCol="0" anchor="ctr">
            <a:spAutoFit/>
          </a:bodyPr>
          <a:lstStyle/>
          <a:p>
            <a:pPr algn="ctr"/>
            <a:r>
              <a:rPr lang="en-US" sz="1400" dirty="0"/>
              <a:t>Management determines the seriousness and nature of the offense and consults CNGBI 1400.25 Enclosure K to determine what offenses were committed and what punishment is appropriate</a:t>
            </a:r>
            <a:endParaRPr lang="en-US" sz="1400" b="1" dirty="0">
              <a:solidFill>
                <a:srgbClr val="0066FF"/>
              </a:solidFill>
            </a:endParaRPr>
          </a:p>
        </p:txBody>
      </p:sp>
      <p:sp>
        <p:nvSpPr>
          <p:cNvPr id="9" name="Arrow: Right 8">
            <a:extLst>
              <a:ext uri="{FF2B5EF4-FFF2-40B4-BE49-F238E27FC236}">
                <a16:creationId xmlns:a16="http://schemas.microsoft.com/office/drawing/2014/main" id="{773F3332-6391-7E40-C03E-EA9EAE3250D4}"/>
              </a:ext>
            </a:extLst>
          </p:cNvPr>
          <p:cNvSpPr/>
          <p:nvPr/>
        </p:nvSpPr>
        <p:spPr>
          <a:xfrm>
            <a:off x="9421819" y="1617905"/>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Right 17">
            <a:extLst>
              <a:ext uri="{FF2B5EF4-FFF2-40B4-BE49-F238E27FC236}">
                <a16:creationId xmlns:a16="http://schemas.microsoft.com/office/drawing/2014/main" id="{655BDAD9-6D91-66DB-EC53-C9545B3BCC00}"/>
              </a:ext>
            </a:extLst>
          </p:cNvPr>
          <p:cNvSpPr/>
          <p:nvPr/>
        </p:nvSpPr>
        <p:spPr>
          <a:xfrm>
            <a:off x="4349348" y="1617905"/>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7AE683F1-5636-1704-01BF-3F7BF38C1606}"/>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Douglas Factors</a:t>
            </a:r>
          </a:p>
        </p:txBody>
      </p:sp>
      <p:sp>
        <p:nvSpPr>
          <p:cNvPr id="37" name="TextBox 36">
            <a:extLst>
              <a:ext uri="{FF2B5EF4-FFF2-40B4-BE49-F238E27FC236}">
                <a16:creationId xmlns:a16="http://schemas.microsoft.com/office/drawing/2014/main" id="{A586CC6A-A9F4-8859-0313-B195B287C5B9}"/>
              </a:ext>
            </a:extLst>
          </p:cNvPr>
          <p:cNvSpPr txBox="1"/>
          <p:nvPr/>
        </p:nvSpPr>
        <p:spPr>
          <a:xfrm>
            <a:off x="7355264" y="732510"/>
            <a:ext cx="2105190" cy="830997"/>
          </a:xfrm>
          <a:prstGeom prst="rect">
            <a:avLst/>
          </a:prstGeom>
          <a:noFill/>
        </p:spPr>
        <p:txBody>
          <a:bodyPr wrap="square" rtlCol="0" anchor="ctr">
            <a:spAutoFit/>
          </a:bodyPr>
          <a:lstStyle/>
          <a:p>
            <a:pPr algn="ctr"/>
            <a:r>
              <a:rPr lang="en-US" sz="1600" dirty="0"/>
              <a:t>Management sends </a:t>
            </a:r>
            <a:r>
              <a:rPr lang="en-US" sz="1600" b="1" dirty="0">
                <a:solidFill>
                  <a:srgbClr val="0066FF"/>
                </a:solidFill>
              </a:rPr>
              <a:t>Douglas Factors </a:t>
            </a:r>
            <a:r>
              <a:rPr lang="en-US" sz="1600" dirty="0"/>
              <a:t>to LRS for review</a:t>
            </a:r>
          </a:p>
        </p:txBody>
      </p:sp>
      <p:sp>
        <p:nvSpPr>
          <p:cNvPr id="2" name="TextBox 1">
            <a:extLst>
              <a:ext uri="{FF2B5EF4-FFF2-40B4-BE49-F238E27FC236}">
                <a16:creationId xmlns:a16="http://schemas.microsoft.com/office/drawing/2014/main" id="{55DD7FF1-41E2-54ED-B0AA-2271DB876F7E}"/>
              </a:ext>
            </a:extLst>
          </p:cNvPr>
          <p:cNvSpPr txBox="1"/>
          <p:nvPr/>
        </p:nvSpPr>
        <p:spPr>
          <a:xfrm>
            <a:off x="125730" y="1063104"/>
            <a:ext cx="1965960" cy="1477328"/>
          </a:xfrm>
          <a:prstGeom prst="rect">
            <a:avLst/>
          </a:prstGeom>
          <a:noFill/>
        </p:spPr>
        <p:txBody>
          <a:bodyPr wrap="square" rtlCol="0" anchor="ctr">
            <a:spAutoFit/>
          </a:bodyPr>
          <a:lstStyle/>
          <a:p>
            <a:pPr algn="ctr"/>
            <a:r>
              <a:rPr lang="en-US" dirty="0"/>
              <a:t>Employee demonstrates or continues to demonstrate misconduct</a:t>
            </a:r>
          </a:p>
        </p:txBody>
      </p:sp>
      <p:sp>
        <p:nvSpPr>
          <p:cNvPr id="3" name="TextBox 2">
            <a:extLst>
              <a:ext uri="{FF2B5EF4-FFF2-40B4-BE49-F238E27FC236}">
                <a16:creationId xmlns:a16="http://schemas.microsoft.com/office/drawing/2014/main" id="{E2DC77A4-8297-13EB-7A4F-1F91123EE7E6}"/>
              </a:ext>
            </a:extLst>
          </p:cNvPr>
          <p:cNvSpPr txBox="1"/>
          <p:nvPr/>
        </p:nvSpPr>
        <p:spPr>
          <a:xfrm>
            <a:off x="4844034" y="1104323"/>
            <a:ext cx="1965960" cy="1200329"/>
          </a:xfrm>
          <a:prstGeom prst="rect">
            <a:avLst/>
          </a:prstGeom>
          <a:noFill/>
        </p:spPr>
        <p:txBody>
          <a:bodyPr wrap="square" rtlCol="0" anchor="ctr">
            <a:spAutoFit/>
          </a:bodyPr>
          <a:lstStyle/>
          <a:p>
            <a:pPr algn="ctr"/>
            <a:r>
              <a:rPr lang="en-US" dirty="0"/>
              <a:t>Management begins to complete the </a:t>
            </a:r>
            <a:r>
              <a:rPr lang="en-US" b="1" dirty="0">
                <a:solidFill>
                  <a:srgbClr val="0066FF"/>
                </a:solidFill>
              </a:rPr>
              <a:t>Douglas Factors Worksheet</a:t>
            </a:r>
          </a:p>
        </p:txBody>
      </p:sp>
      <p:sp>
        <p:nvSpPr>
          <p:cNvPr id="7" name="Arrow: Right 6">
            <a:extLst>
              <a:ext uri="{FF2B5EF4-FFF2-40B4-BE49-F238E27FC236}">
                <a16:creationId xmlns:a16="http://schemas.microsoft.com/office/drawing/2014/main" id="{A0F0702A-2986-0993-08D0-8DFD20CE81E9}"/>
              </a:ext>
            </a:extLst>
          </p:cNvPr>
          <p:cNvSpPr/>
          <p:nvPr/>
        </p:nvSpPr>
        <p:spPr>
          <a:xfrm>
            <a:off x="6770048" y="1617905"/>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05B73C65-E032-ABA7-B1C1-B39FFED0BECA}"/>
              </a:ext>
            </a:extLst>
          </p:cNvPr>
          <p:cNvSpPr txBox="1"/>
          <p:nvPr/>
        </p:nvSpPr>
        <p:spPr>
          <a:xfrm>
            <a:off x="9902430" y="1340102"/>
            <a:ext cx="2208885" cy="923330"/>
          </a:xfrm>
          <a:prstGeom prst="rect">
            <a:avLst/>
          </a:prstGeom>
          <a:noFill/>
        </p:spPr>
        <p:txBody>
          <a:bodyPr wrap="square" rtlCol="0" anchor="ctr">
            <a:spAutoFit/>
          </a:bodyPr>
          <a:lstStyle>
            <a:defPPr>
              <a:defRPr lang="en-US"/>
            </a:defPPr>
            <a:lvl1pPr algn="ctr"/>
          </a:lstStyle>
          <a:p>
            <a:r>
              <a:rPr lang="en-US" dirty="0"/>
              <a:t>Deputy Director prepares </a:t>
            </a:r>
            <a:r>
              <a:rPr lang="en-US" b="1" dirty="0">
                <a:solidFill>
                  <a:srgbClr val="0066FF"/>
                </a:solidFill>
              </a:rPr>
              <a:t>Adverse Action Memo </a:t>
            </a:r>
          </a:p>
        </p:txBody>
      </p:sp>
      <p:cxnSp>
        <p:nvCxnSpPr>
          <p:cNvPr id="11" name="Straight Connector 10">
            <a:extLst>
              <a:ext uri="{FF2B5EF4-FFF2-40B4-BE49-F238E27FC236}">
                <a16:creationId xmlns:a16="http://schemas.microsoft.com/office/drawing/2014/main" id="{D2FE8A19-5AB1-5C04-697D-17E77E698B04}"/>
              </a:ext>
            </a:extLst>
          </p:cNvPr>
          <p:cNvCxnSpPr>
            <a:cxnSpLocks/>
          </p:cNvCxnSpPr>
          <p:nvPr/>
        </p:nvCxnSpPr>
        <p:spPr>
          <a:xfrm>
            <a:off x="510984" y="3083476"/>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27C165A0-3764-1E71-48AA-7F35A53D7F4A}"/>
              </a:ext>
            </a:extLst>
          </p:cNvPr>
          <p:cNvSpPr txBox="1"/>
          <p:nvPr/>
        </p:nvSpPr>
        <p:spPr>
          <a:xfrm>
            <a:off x="652022" y="3112177"/>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Adverse Action</a:t>
            </a:r>
          </a:p>
        </p:txBody>
      </p:sp>
      <p:sp>
        <p:nvSpPr>
          <p:cNvPr id="4" name="TextBox 3">
            <a:extLst>
              <a:ext uri="{FF2B5EF4-FFF2-40B4-BE49-F238E27FC236}">
                <a16:creationId xmlns:a16="http://schemas.microsoft.com/office/drawing/2014/main" id="{21ED7F61-EA49-08DB-9247-2158FEA088F6}"/>
              </a:ext>
            </a:extLst>
          </p:cNvPr>
          <p:cNvSpPr txBox="1"/>
          <p:nvPr/>
        </p:nvSpPr>
        <p:spPr>
          <a:xfrm>
            <a:off x="7353382" y="1966700"/>
            <a:ext cx="2105190" cy="830997"/>
          </a:xfrm>
          <a:prstGeom prst="rect">
            <a:avLst/>
          </a:prstGeom>
          <a:noFill/>
        </p:spPr>
        <p:txBody>
          <a:bodyPr wrap="square" rtlCol="0" anchor="ctr">
            <a:spAutoFit/>
          </a:bodyPr>
          <a:lstStyle/>
          <a:p>
            <a:pPr algn="ctr"/>
            <a:r>
              <a:rPr lang="en-US" sz="1600" dirty="0"/>
              <a:t>Supervisor and Deputy Director discuss next steps</a:t>
            </a:r>
          </a:p>
        </p:txBody>
      </p:sp>
      <p:sp>
        <p:nvSpPr>
          <p:cNvPr id="17" name="TextBox 16">
            <a:extLst>
              <a:ext uri="{FF2B5EF4-FFF2-40B4-BE49-F238E27FC236}">
                <a16:creationId xmlns:a16="http://schemas.microsoft.com/office/drawing/2014/main" id="{F082DB91-68DA-CA2E-BDE6-BE97A39AA4AB}"/>
              </a:ext>
            </a:extLst>
          </p:cNvPr>
          <p:cNvSpPr txBox="1"/>
          <p:nvPr/>
        </p:nvSpPr>
        <p:spPr>
          <a:xfrm>
            <a:off x="2446400" y="3980056"/>
            <a:ext cx="1965960" cy="923330"/>
          </a:xfrm>
          <a:prstGeom prst="rect">
            <a:avLst/>
          </a:prstGeom>
          <a:noFill/>
        </p:spPr>
        <p:txBody>
          <a:bodyPr wrap="square" rtlCol="0" anchor="ctr">
            <a:spAutoFit/>
          </a:bodyPr>
          <a:lstStyle/>
          <a:p>
            <a:pPr algn="ctr"/>
            <a:r>
              <a:rPr lang="en-US" u="sng" dirty="0"/>
              <a:t>Category 1</a:t>
            </a:r>
          </a:p>
          <a:p>
            <a:pPr algn="ctr"/>
            <a:r>
              <a:rPr lang="en-US" dirty="0"/>
              <a:t>Suspension of &lt;14 days</a:t>
            </a:r>
          </a:p>
        </p:txBody>
      </p:sp>
      <p:sp>
        <p:nvSpPr>
          <p:cNvPr id="20" name="Arrow: Right 19">
            <a:extLst>
              <a:ext uri="{FF2B5EF4-FFF2-40B4-BE49-F238E27FC236}">
                <a16:creationId xmlns:a16="http://schemas.microsoft.com/office/drawing/2014/main" id="{B6B9025F-3282-8469-96DE-0A5D0A123D90}"/>
              </a:ext>
            </a:extLst>
          </p:cNvPr>
          <p:cNvSpPr/>
          <p:nvPr/>
        </p:nvSpPr>
        <p:spPr>
          <a:xfrm>
            <a:off x="4490463" y="4319638"/>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Right 25">
            <a:extLst>
              <a:ext uri="{FF2B5EF4-FFF2-40B4-BE49-F238E27FC236}">
                <a16:creationId xmlns:a16="http://schemas.microsoft.com/office/drawing/2014/main" id="{8BC2DE90-99DD-93A9-D92B-FEA2B1328E8D}"/>
              </a:ext>
            </a:extLst>
          </p:cNvPr>
          <p:cNvSpPr/>
          <p:nvPr/>
        </p:nvSpPr>
        <p:spPr>
          <a:xfrm>
            <a:off x="4490463" y="5801334"/>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EE54CA2F-591D-2DC0-D2D4-49BDB1C4F412}"/>
              </a:ext>
            </a:extLst>
          </p:cNvPr>
          <p:cNvSpPr txBox="1"/>
          <p:nvPr/>
        </p:nvSpPr>
        <p:spPr>
          <a:xfrm>
            <a:off x="5263142" y="3626521"/>
            <a:ext cx="1901952" cy="3046988"/>
          </a:xfrm>
          <a:prstGeom prst="rect">
            <a:avLst/>
          </a:prstGeom>
          <a:noFill/>
        </p:spPr>
        <p:txBody>
          <a:bodyPr wrap="square" rtlCol="0">
            <a:spAutoFit/>
          </a:bodyPr>
          <a:lstStyle/>
          <a:p>
            <a:pPr algn="ctr"/>
            <a:r>
              <a:rPr lang="en-US" sz="1600" dirty="0"/>
              <a:t>Employee provided </a:t>
            </a:r>
            <a:r>
              <a:rPr lang="en-US" sz="1600" b="1" dirty="0">
                <a:solidFill>
                  <a:srgbClr val="0066FF"/>
                </a:solidFill>
              </a:rPr>
              <a:t>Adverse Action Memo </a:t>
            </a:r>
            <a:r>
              <a:rPr lang="en-US" sz="1600" dirty="0"/>
              <a:t>explaining cause of action, proposed penalty, overview of </a:t>
            </a:r>
            <a:r>
              <a:rPr lang="en-US" sz="1600" b="1" dirty="0">
                <a:solidFill>
                  <a:srgbClr val="0066FF"/>
                </a:solidFill>
              </a:rPr>
              <a:t>Douglas Factors, </a:t>
            </a:r>
            <a:r>
              <a:rPr lang="en-US" sz="1600" dirty="0"/>
              <a:t>right to interview witnesses, the Employee’s right to reply, and possible appeal avenues</a:t>
            </a:r>
          </a:p>
        </p:txBody>
      </p:sp>
      <p:cxnSp>
        <p:nvCxnSpPr>
          <p:cNvPr id="28" name="Straight Connector 27">
            <a:extLst>
              <a:ext uri="{FF2B5EF4-FFF2-40B4-BE49-F238E27FC236}">
                <a16:creationId xmlns:a16="http://schemas.microsoft.com/office/drawing/2014/main" id="{57E9F55D-05E2-9A96-D51A-25A8772D431B}"/>
              </a:ext>
            </a:extLst>
          </p:cNvPr>
          <p:cNvCxnSpPr>
            <a:cxnSpLocks/>
          </p:cNvCxnSpPr>
          <p:nvPr/>
        </p:nvCxnSpPr>
        <p:spPr>
          <a:xfrm>
            <a:off x="7247166" y="5038378"/>
            <a:ext cx="3122519" cy="0"/>
          </a:xfrm>
          <a:prstGeom prst="line">
            <a:avLst/>
          </a:prstGeom>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AF772393-6584-44CD-E5DB-EFF3C5D81E2E}"/>
              </a:ext>
            </a:extLst>
          </p:cNvPr>
          <p:cNvSpPr txBox="1"/>
          <p:nvPr/>
        </p:nvSpPr>
        <p:spPr>
          <a:xfrm>
            <a:off x="0" y="4444179"/>
            <a:ext cx="1965960" cy="1477328"/>
          </a:xfrm>
          <a:prstGeom prst="rect">
            <a:avLst/>
          </a:prstGeom>
          <a:noFill/>
        </p:spPr>
        <p:txBody>
          <a:bodyPr wrap="square" rtlCol="0" anchor="ctr">
            <a:spAutoFit/>
          </a:bodyPr>
          <a:lstStyle/>
          <a:p>
            <a:pPr algn="ctr"/>
            <a:r>
              <a:rPr lang="en-US" dirty="0"/>
              <a:t>Deputy Director/Proposing Official decides category of punishment</a:t>
            </a:r>
          </a:p>
        </p:txBody>
      </p:sp>
      <p:sp>
        <p:nvSpPr>
          <p:cNvPr id="30" name="Arrow: Down 29">
            <a:extLst>
              <a:ext uri="{FF2B5EF4-FFF2-40B4-BE49-F238E27FC236}">
                <a16:creationId xmlns:a16="http://schemas.microsoft.com/office/drawing/2014/main" id="{5ABF129A-1B12-B86D-6777-9BB31A00C925}"/>
              </a:ext>
            </a:extLst>
          </p:cNvPr>
          <p:cNvSpPr/>
          <p:nvPr/>
        </p:nvSpPr>
        <p:spPr>
          <a:xfrm rot="16200000">
            <a:off x="10035881" y="5723610"/>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id="{B33E1A7C-E542-0657-99CF-B8E438A5CBCE}"/>
              </a:ext>
            </a:extLst>
          </p:cNvPr>
          <p:cNvSpPr/>
          <p:nvPr/>
        </p:nvSpPr>
        <p:spPr>
          <a:xfrm rot="16200000">
            <a:off x="7430198" y="5723611"/>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Arrow: Right 32">
            <a:extLst>
              <a:ext uri="{FF2B5EF4-FFF2-40B4-BE49-F238E27FC236}">
                <a16:creationId xmlns:a16="http://schemas.microsoft.com/office/drawing/2014/main" id="{AAE91D0E-36B1-EC6B-820F-8D26C4591A5C}"/>
              </a:ext>
            </a:extLst>
          </p:cNvPr>
          <p:cNvSpPr/>
          <p:nvPr/>
        </p:nvSpPr>
        <p:spPr>
          <a:xfrm>
            <a:off x="2006267" y="4319638"/>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Right 33">
            <a:extLst>
              <a:ext uri="{FF2B5EF4-FFF2-40B4-BE49-F238E27FC236}">
                <a16:creationId xmlns:a16="http://schemas.microsoft.com/office/drawing/2014/main" id="{A4E3F4DD-8F43-4FCF-9B38-2BDD193B44CD}"/>
              </a:ext>
            </a:extLst>
          </p:cNvPr>
          <p:cNvSpPr/>
          <p:nvPr/>
        </p:nvSpPr>
        <p:spPr>
          <a:xfrm>
            <a:off x="2006267" y="5801334"/>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EFB6EB81-D467-AE0E-02A0-CB2AAC4F6976}"/>
              </a:ext>
            </a:extLst>
          </p:cNvPr>
          <p:cNvSpPr txBox="1"/>
          <p:nvPr/>
        </p:nvSpPr>
        <p:spPr>
          <a:xfrm>
            <a:off x="7846250" y="5533328"/>
            <a:ext cx="1965960" cy="923330"/>
          </a:xfrm>
          <a:prstGeom prst="rect">
            <a:avLst/>
          </a:prstGeom>
          <a:noFill/>
        </p:spPr>
        <p:txBody>
          <a:bodyPr wrap="square" rtlCol="0" anchor="ctr">
            <a:spAutoFit/>
          </a:bodyPr>
          <a:lstStyle/>
          <a:p>
            <a:pPr algn="ctr"/>
            <a:r>
              <a:rPr lang="en-US" dirty="0"/>
              <a:t>Employee has 30 days to respond to Proposing Official</a:t>
            </a:r>
            <a:endParaRPr lang="en-US" b="1" dirty="0">
              <a:solidFill>
                <a:srgbClr val="0066FF"/>
              </a:solidFill>
            </a:endParaRPr>
          </a:p>
        </p:txBody>
      </p:sp>
      <p:sp>
        <p:nvSpPr>
          <p:cNvPr id="46" name="Arrow: Down 45">
            <a:extLst>
              <a:ext uri="{FF2B5EF4-FFF2-40B4-BE49-F238E27FC236}">
                <a16:creationId xmlns:a16="http://schemas.microsoft.com/office/drawing/2014/main" id="{FA10CB15-5937-C3FB-8760-15CBE8353ADF}"/>
              </a:ext>
            </a:extLst>
          </p:cNvPr>
          <p:cNvSpPr/>
          <p:nvPr/>
        </p:nvSpPr>
        <p:spPr>
          <a:xfrm rot="16200000">
            <a:off x="10035881" y="4203668"/>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Down 46">
            <a:extLst>
              <a:ext uri="{FF2B5EF4-FFF2-40B4-BE49-F238E27FC236}">
                <a16:creationId xmlns:a16="http://schemas.microsoft.com/office/drawing/2014/main" id="{ED78A6F8-1323-5708-F520-001F2A239593}"/>
              </a:ext>
            </a:extLst>
          </p:cNvPr>
          <p:cNvSpPr/>
          <p:nvPr/>
        </p:nvSpPr>
        <p:spPr>
          <a:xfrm rot="16200000">
            <a:off x="7430198" y="4203669"/>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E3AF2C7F-0DE7-AD70-377B-624BAD9CD039}"/>
              </a:ext>
            </a:extLst>
          </p:cNvPr>
          <p:cNvSpPr txBox="1"/>
          <p:nvPr/>
        </p:nvSpPr>
        <p:spPr>
          <a:xfrm>
            <a:off x="7928322" y="3962168"/>
            <a:ext cx="1965960" cy="923330"/>
          </a:xfrm>
          <a:prstGeom prst="rect">
            <a:avLst/>
          </a:prstGeom>
          <a:noFill/>
        </p:spPr>
        <p:txBody>
          <a:bodyPr wrap="square" rtlCol="0" anchor="ctr">
            <a:spAutoFit/>
          </a:bodyPr>
          <a:lstStyle/>
          <a:p>
            <a:pPr algn="ctr"/>
            <a:r>
              <a:rPr lang="en-US" dirty="0"/>
              <a:t>Employee has 14 days to respond to Proposing Official</a:t>
            </a:r>
            <a:endParaRPr lang="en-US" b="1" dirty="0">
              <a:solidFill>
                <a:srgbClr val="0066FF"/>
              </a:solidFill>
            </a:endParaRPr>
          </a:p>
        </p:txBody>
      </p:sp>
      <p:sp>
        <p:nvSpPr>
          <p:cNvPr id="49" name="TextBox 48">
            <a:extLst>
              <a:ext uri="{FF2B5EF4-FFF2-40B4-BE49-F238E27FC236}">
                <a16:creationId xmlns:a16="http://schemas.microsoft.com/office/drawing/2014/main" id="{4434E83D-165E-1972-7826-584506878B8D}"/>
              </a:ext>
            </a:extLst>
          </p:cNvPr>
          <p:cNvSpPr txBox="1"/>
          <p:nvPr/>
        </p:nvSpPr>
        <p:spPr>
          <a:xfrm>
            <a:off x="10369685" y="4440193"/>
            <a:ext cx="1965960" cy="1477328"/>
          </a:xfrm>
          <a:prstGeom prst="rect">
            <a:avLst/>
          </a:prstGeom>
          <a:noFill/>
        </p:spPr>
        <p:txBody>
          <a:bodyPr wrap="square" rtlCol="0" anchor="ctr">
            <a:spAutoFit/>
          </a:bodyPr>
          <a:lstStyle/>
          <a:p>
            <a:pPr algn="ctr"/>
            <a:r>
              <a:rPr lang="en-US" dirty="0"/>
              <a:t>Deciding Official provided </a:t>
            </a:r>
            <a:r>
              <a:rPr lang="en-US" b="1" dirty="0">
                <a:solidFill>
                  <a:srgbClr val="0066FF"/>
                </a:solidFill>
              </a:rPr>
              <a:t>Final Agency Decision Memo </a:t>
            </a:r>
            <a:r>
              <a:rPr lang="en-US" dirty="0"/>
              <a:t>with 15 days </a:t>
            </a:r>
          </a:p>
        </p:txBody>
      </p:sp>
      <p:sp>
        <p:nvSpPr>
          <p:cNvPr id="50" name="TextBox 49">
            <a:extLst>
              <a:ext uri="{FF2B5EF4-FFF2-40B4-BE49-F238E27FC236}">
                <a16:creationId xmlns:a16="http://schemas.microsoft.com/office/drawing/2014/main" id="{E6D5DC3E-F2C6-92F4-4CCA-EDB5221B0510}"/>
              </a:ext>
            </a:extLst>
          </p:cNvPr>
          <p:cNvSpPr txBox="1"/>
          <p:nvPr/>
        </p:nvSpPr>
        <p:spPr>
          <a:xfrm>
            <a:off x="2446400" y="5329645"/>
            <a:ext cx="1965960" cy="1477328"/>
          </a:xfrm>
          <a:prstGeom prst="rect">
            <a:avLst/>
          </a:prstGeom>
          <a:noFill/>
        </p:spPr>
        <p:txBody>
          <a:bodyPr wrap="square" rtlCol="0" anchor="ctr">
            <a:spAutoFit/>
          </a:bodyPr>
          <a:lstStyle/>
          <a:p>
            <a:pPr algn="ctr"/>
            <a:r>
              <a:rPr lang="en-US" u="sng" dirty="0"/>
              <a:t>Category 2</a:t>
            </a:r>
          </a:p>
          <a:p>
            <a:pPr algn="ctr"/>
            <a:r>
              <a:rPr lang="en-US" dirty="0"/>
              <a:t>Suspension of &gt;14 days</a:t>
            </a:r>
          </a:p>
          <a:p>
            <a:pPr algn="ctr"/>
            <a:r>
              <a:rPr lang="en-US" dirty="0"/>
              <a:t>OR</a:t>
            </a:r>
          </a:p>
          <a:p>
            <a:pPr algn="ctr"/>
            <a:r>
              <a:rPr lang="en-US" dirty="0"/>
              <a:t>Removal</a:t>
            </a:r>
          </a:p>
        </p:txBody>
      </p:sp>
    </p:spTree>
    <p:extLst>
      <p:ext uri="{BB962C8B-B14F-4D97-AF65-F5344CB8AC3E}">
        <p14:creationId xmlns:p14="http://schemas.microsoft.com/office/powerpoint/2010/main" val="1669614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0D1BA0-6C95-68D4-520D-6993302B21CD}"/>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51B3BC5-579F-D267-CC27-EEBED408D01A}"/>
              </a:ext>
            </a:extLst>
          </p:cNvPr>
          <p:cNvGraphicFramePr>
            <a:graphicFrameLocks noGrp="1"/>
          </p:cNvGraphicFramePr>
          <p:nvPr/>
        </p:nvGraphicFramePr>
        <p:xfrm>
          <a:off x="1193311" y="1004935"/>
          <a:ext cx="9805378" cy="3916680"/>
        </p:xfrm>
        <a:graphic>
          <a:graphicData uri="http://schemas.openxmlformats.org/drawingml/2006/table">
            <a:tbl>
              <a:tblPr firstRow="1" bandRow="1">
                <a:tableStyleId>{5C22544A-7EE6-4342-B048-85BDC9FD1C3A}</a:tableStyleId>
              </a:tblPr>
              <a:tblGrid>
                <a:gridCol w="1660940">
                  <a:extLst>
                    <a:ext uri="{9D8B030D-6E8A-4147-A177-3AD203B41FA5}">
                      <a16:colId xmlns:a16="http://schemas.microsoft.com/office/drawing/2014/main" val="420012694"/>
                    </a:ext>
                  </a:extLst>
                </a:gridCol>
                <a:gridCol w="1113123">
                  <a:extLst>
                    <a:ext uri="{9D8B030D-6E8A-4147-A177-3AD203B41FA5}">
                      <a16:colId xmlns:a16="http://schemas.microsoft.com/office/drawing/2014/main" val="486322138"/>
                    </a:ext>
                  </a:extLst>
                </a:gridCol>
                <a:gridCol w="1171886">
                  <a:extLst>
                    <a:ext uri="{9D8B030D-6E8A-4147-A177-3AD203B41FA5}">
                      <a16:colId xmlns:a16="http://schemas.microsoft.com/office/drawing/2014/main" val="2501767982"/>
                    </a:ext>
                  </a:extLst>
                </a:gridCol>
                <a:gridCol w="1171886">
                  <a:extLst>
                    <a:ext uri="{9D8B030D-6E8A-4147-A177-3AD203B41FA5}">
                      <a16:colId xmlns:a16="http://schemas.microsoft.com/office/drawing/2014/main" val="811730378"/>
                    </a:ext>
                  </a:extLst>
                </a:gridCol>
                <a:gridCol w="1301734">
                  <a:extLst>
                    <a:ext uri="{9D8B030D-6E8A-4147-A177-3AD203B41FA5}">
                      <a16:colId xmlns:a16="http://schemas.microsoft.com/office/drawing/2014/main" val="1486267870"/>
                    </a:ext>
                  </a:extLst>
                </a:gridCol>
                <a:gridCol w="3385809">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r>
                        <a:rPr lang="en-US" sz="1600" dirty="0"/>
                        <a:t>Within-Grade Increase Denial</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2301</a:t>
                      </a:r>
                    </a:p>
                    <a:p>
                      <a:pPr marL="0" algn="ctr" defTabSz="914400" rtl="0" eaLnBrk="1" latinLnBrk="0" hangingPunct="1"/>
                      <a:r>
                        <a:rPr lang="en-US" sz="900" kern="1200" dirty="0">
                          <a:solidFill>
                            <a:schemeClr val="tx1"/>
                          </a:solidFill>
                          <a:latin typeface="+mn-lt"/>
                          <a:ea typeface="+mn-ea"/>
                          <a:cs typeface="+mn-cs"/>
                        </a:rPr>
                        <a:t>5 USC 5301</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531.409</a:t>
                      </a:r>
                    </a:p>
                    <a:p>
                      <a:pPr marL="0" algn="ctr" defTabSz="914400" rtl="0" eaLnBrk="1" latinLnBrk="0" hangingPunct="1"/>
                      <a:r>
                        <a:rPr lang="en-US" sz="900" kern="1200" dirty="0">
                          <a:solidFill>
                            <a:schemeClr val="tx1"/>
                          </a:solidFill>
                          <a:latin typeface="+mn-lt"/>
                          <a:ea typeface="+mn-ea"/>
                          <a:cs typeface="+mn-cs"/>
                        </a:rPr>
                        <a:t>5 CFR 531.411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431 (A-G-1)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30 Calendar Days</a:t>
                      </a:r>
                    </a:p>
                    <a:p>
                      <a:endParaRPr lang="en-US" sz="1600" dirty="0">
                        <a:solidFill>
                          <a:schemeClr val="tx1"/>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Within-Grade Increase Denial Memo</a:t>
                      </a:r>
                    </a:p>
                    <a:p>
                      <a:pPr marL="0" algn="ctr" defTabSz="914400" rtl="0" eaLnBrk="1" latinLnBrk="0" hangingPunct="1"/>
                      <a:endParaRPr lang="en-US" sz="900" kern="1200" dirty="0">
                        <a:solidFill>
                          <a:schemeClr val="tx1"/>
                        </a:solidFill>
                        <a:latin typeface="+mn-lt"/>
                        <a:ea typeface="+mn-ea"/>
                        <a:cs typeface="+mn-cs"/>
                      </a:endParaRPr>
                    </a:p>
                  </a:txBody>
                  <a:tcPr/>
                </a:tc>
                <a:tc>
                  <a:txBody>
                    <a:bodyPr/>
                    <a:lstStyle/>
                    <a:p>
                      <a:pPr marL="0" algn="l" defTabSz="914400" rtl="0" eaLnBrk="1" latinLnBrk="0" hangingPunct="1"/>
                      <a:r>
                        <a:rPr lang="en-US" sz="900" dirty="0"/>
                        <a:t>A within-grade increase denial notice must state the within-grade increase is denied due to less than fully successful performance, attach the Performance Improvement Period Memorandum. The employee shall be informed that his or her determination is postponed, and the appraisal period extended and shall be told of the specific requirements for performance at an acceptable level of competence. If, following the delay, the employee's performance is determined to be at an acceptable level of competence, the within-grade increase will be granted retroactively to the beginning of the pay period following completion of the applicable waiting period.</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465698250"/>
                  </a:ext>
                </a:extLst>
              </a:tr>
              <a:tr h="370840">
                <a:tc>
                  <a:txBody>
                    <a:bodyPr/>
                    <a:lstStyle/>
                    <a:p>
                      <a:r>
                        <a:rPr lang="en-US" sz="1600" dirty="0"/>
                        <a:t>Last Chance Agreement</a:t>
                      </a:r>
                    </a:p>
                  </a:txBody>
                  <a:tcPr/>
                </a:tc>
                <a:tc>
                  <a:txBody>
                    <a:bodyPr/>
                    <a:lstStyle/>
                    <a:p>
                      <a:pPr marL="0" algn="ctr" defTabSz="914400" rtl="0" eaLnBrk="1" latinLnBrk="0" hangingPunct="1"/>
                      <a:r>
                        <a:rPr lang="en-US" sz="900" kern="1200" dirty="0">
                          <a:solidFill>
                            <a:schemeClr val="tx1"/>
                          </a:solidFill>
                          <a:latin typeface="+mn-lt"/>
                          <a:ea typeface="+mn-ea"/>
                          <a:cs typeface="+mn-cs"/>
                        </a:rPr>
                        <a:t>5 USC 7503/ 5 USC 7512</a:t>
                      </a:r>
                    </a:p>
                    <a:p>
                      <a:pPr marL="0" algn="ctr" defTabSz="914400" rtl="0" eaLnBrk="1" latinLnBrk="0" hangingPunct="1"/>
                      <a:endParaRPr lang="en-US" sz="900" kern="1200" dirty="0">
                        <a:solidFill>
                          <a:srgbClr val="FF0000"/>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752.203</a:t>
                      </a:r>
                    </a:p>
                    <a:p>
                      <a:pPr marL="0" algn="ctr" defTabSz="914400" rtl="0" eaLnBrk="1" latinLnBrk="0" hangingPunct="1"/>
                      <a:endParaRPr lang="en-US" sz="900"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752 (g2/j5)</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Within 15 days of employee’s response to Proposed Action Memo for Removal</a:t>
                      </a:r>
                    </a:p>
                    <a:p>
                      <a:pPr marL="0" algn="ctr" defTabSz="914400" rtl="0" eaLnBrk="1" latinLnBrk="0" hangingPunct="1"/>
                      <a:endParaRPr lang="en-US" sz="900" kern="1200" dirty="0">
                        <a:solidFill>
                          <a:schemeClr val="dk1"/>
                        </a:solidFill>
                        <a:latin typeface="+mn-lt"/>
                        <a:ea typeface="+mn-ea"/>
                        <a:cs typeface="+mn-cs"/>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Last Chance Agreement</a:t>
                      </a:r>
                    </a:p>
                  </a:txBody>
                  <a:tcPr/>
                </a:tc>
                <a:tc>
                  <a:txBody>
                    <a:bodyPr/>
                    <a:lstStyle/>
                    <a:p>
                      <a:pPr marL="0" algn="l" defTabSz="914400" rtl="0" eaLnBrk="1" latinLnBrk="0" hangingPunct="1"/>
                      <a:r>
                        <a:rPr lang="en-US" sz="900" dirty="0"/>
                        <a:t>A Last-Chance Agreement (LCA) may also be proposed for TAG’s or the CG’s consideration in lieu of termination when appropriate. Employees may waive their right of appeal in exchange for a last-chance opportunity to retain employment. The proposed LCA terms must be clear, concise, and detailed in a standard LCA approved by the NG prior to TAG or CG review. The LCA can include a mitigated penalty (such as a 30-day suspension without pay in lieu of removal). The duration of an LCA is typically one to two years. If “actionable misconduct” occurs within the period, the employee is subject to the terms of the LCA, and the employee can be removed for violation of the terms of the LCA.</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050903070"/>
                  </a:ext>
                </a:extLst>
              </a:tr>
            </a:tbl>
          </a:graphicData>
        </a:graphic>
      </p:graphicFrame>
      <p:sp>
        <p:nvSpPr>
          <p:cNvPr id="5" name="Title 1">
            <a:extLst>
              <a:ext uri="{FF2B5EF4-FFF2-40B4-BE49-F238E27FC236}">
                <a16:creationId xmlns:a16="http://schemas.microsoft.com/office/drawing/2014/main" id="{70AE60C3-CCA6-FE6F-79C3-086ABADC0B56}"/>
              </a:ext>
            </a:extLst>
          </p:cNvPr>
          <p:cNvSpPr txBox="1">
            <a:spLocks/>
          </p:cNvSpPr>
          <p:nvPr/>
        </p:nvSpPr>
        <p:spPr>
          <a:xfrm>
            <a:off x="838200" y="0"/>
            <a:ext cx="10515600" cy="100493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Light" panose="020F0302020204030204"/>
                <a:ea typeface="+mj-ea"/>
                <a:cs typeface="+mj-cs"/>
              </a:rPr>
              <a:t>Types of Actions – </a:t>
            </a:r>
            <a:r>
              <a:rPr kumimoji="0" lang="en-US" sz="3600" b="1" i="0" u="none" strike="noStrike" kern="1200" cap="none" spc="0" normalizeH="0" baseline="0" noProof="0" dirty="0">
                <a:ln>
                  <a:noFill/>
                </a:ln>
                <a:effectLst/>
                <a:uLnTx/>
                <a:uFillTx/>
                <a:latin typeface="Calibri Light" panose="020F0302020204030204"/>
                <a:ea typeface="+mj-ea"/>
                <a:cs typeface="+mj-cs"/>
              </a:rPr>
              <a:t>Other Performance and Conduct Actions</a:t>
            </a:r>
          </a:p>
        </p:txBody>
      </p:sp>
    </p:spTree>
    <p:extLst>
      <p:ext uri="{BB962C8B-B14F-4D97-AF65-F5344CB8AC3E}">
        <p14:creationId xmlns:p14="http://schemas.microsoft.com/office/powerpoint/2010/main" val="2710510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0516FF90-BDF1-1F23-E174-10BD439A8A1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C45F364-70D3-2190-653E-3ED67EAC455A}"/>
              </a:ext>
            </a:extLst>
          </p:cNvPr>
          <p:cNvSpPr txBox="1"/>
          <p:nvPr/>
        </p:nvSpPr>
        <p:spPr>
          <a:xfrm>
            <a:off x="5437616" y="3593368"/>
            <a:ext cx="1965960" cy="3139321"/>
          </a:xfrm>
          <a:prstGeom prst="rect">
            <a:avLst/>
          </a:prstGeom>
          <a:noFill/>
        </p:spPr>
        <p:txBody>
          <a:bodyPr wrap="square" rtlCol="0" anchor="ctr">
            <a:spAutoFit/>
          </a:bodyPr>
          <a:lstStyle/>
          <a:p>
            <a:pPr algn="ctr"/>
            <a:r>
              <a:rPr lang="en-US" dirty="0"/>
              <a:t>Manager explains to employee the decision to remove was upheld but held in abeyance.  Any  future misconduct (within 1-2) years will result in the removal being reinstated</a:t>
            </a:r>
          </a:p>
        </p:txBody>
      </p:sp>
      <p:sp>
        <p:nvSpPr>
          <p:cNvPr id="5" name="Arrow: Down 4">
            <a:extLst>
              <a:ext uri="{FF2B5EF4-FFF2-40B4-BE49-F238E27FC236}">
                <a16:creationId xmlns:a16="http://schemas.microsoft.com/office/drawing/2014/main" id="{A42D2676-373F-E2C4-7F51-4BE5D579C3F1}"/>
              </a:ext>
            </a:extLst>
          </p:cNvPr>
          <p:cNvSpPr/>
          <p:nvPr/>
        </p:nvSpPr>
        <p:spPr>
          <a:xfrm rot="16200000">
            <a:off x="2169414" y="1540181"/>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a:extLst>
              <a:ext uri="{FF2B5EF4-FFF2-40B4-BE49-F238E27FC236}">
                <a16:creationId xmlns:a16="http://schemas.microsoft.com/office/drawing/2014/main" id="{CFE93DA1-C58D-BAF5-9F17-2EDA25CA9B16}"/>
              </a:ext>
            </a:extLst>
          </p:cNvPr>
          <p:cNvSpPr txBox="1"/>
          <p:nvPr/>
        </p:nvSpPr>
        <p:spPr>
          <a:xfrm>
            <a:off x="2446879" y="477669"/>
            <a:ext cx="1965960" cy="2585323"/>
          </a:xfrm>
          <a:prstGeom prst="rect">
            <a:avLst/>
          </a:prstGeom>
          <a:noFill/>
        </p:spPr>
        <p:txBody>
          <a:bodyPr wrap="square" rtlCol="0" anchor="ctr">
            <a:spAutoFit/>
          </a:bodyPr>
          <a:lstStyle/>
          <a:p>
            <a:pPr algn="ctr"/>
            <a:r>
              <a:rPr lang="en-US" dirty="0"/>
              <a:t>Management prepares the Notification of </a:t>
            </a:r>
            <a:r>
              <a:rPr lang="en-US" b="1" dirty="0">
                <a:solidFill>
                  <a:srgbClr val="0066FF"/>
                </a:solidFill>
              </a:rPr>
              <a:t>Within-Grade Increase Denial Memo </a:t>
            </a:r>
            <a:r>
              <a:rPr lang="en-US" dirty="0"/>
              <a:t>and </a:t>
            </a:r>
            <a:r>
              <a:rPr lang="en-US" dirty="0">
                <a:solidFill>
                  <a:srgbClr val="0066FF"/>
                </a:solidFill>
              </a:rPr>
              <a:t>Performance  Improvement Plan Memo</a:t>
            </a:r>
            <a:endParaRPr lang="en-US" b="1" dirty="0">
              <a:solidFill>
                <a:srgbClr val="0066FF"/>
              </a:solidFill>
            </a:endParaRPr>
          </a:p>
        </p:txBody>
      </p:sp>
      <p:sp>
        <p:nvSpPr>
          <p:cNvPr id="18" name="Arrow: Right 17">
            <a:extLst>
              <a:ext uri="{FF2B5EF4-FFF2-40B4-BE49-F238E27FC236}">
                <a16:creationId xmlns:a16="http://schemas.microsoft.com/office/drawing/2014/main" id="{B96AC249-1F0D-0A9A-E60B-D9AD0DDCC2A6}"/>
              </a:ext>
            </a:extLst>
          </p:cNvPr>
          <p:cNvSpPr/>
          <p:nvPr/>
        </p:nvSpPr>
        <p:spPr>
          <a:xfrm>
            <a:off x="4258818" y="1617905"/>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9" name="TextBox 18">
            <a:extLst>
              <a:ext uri="{FF2B5EF4-FFF2-40B4-BE49-F238E27FC236}">
                <a16:creationId xmlns:a16="http://schemas.microsoft.com/office/drawing/2014/main" id="{A1338F27-8094-5428-BC7B-B8A90ABD6595}"/>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Within Grade Increase Denial</a:t>
            </a:r>
          </a:p>
        </p:txBody>
      </p:sp>
      <p:sp>
        <p:nvSpPr>
          <p:cNvPr id="2" name="TextBox 1">
            <a:extLst>
              <a:ext uri="{FF2B5EF4-FFF2-40B4-BE49-F238E27FC236}">
                <a16:creationId xmlns:a16="http://schemas.microsoft.com/office/drawing/2014/main" id="{63BB16D8-445A-5054-DF47-1761A3B321A7}"/>
              </a:ext>
            </a:extLst>
          </p:cNvPr>
          <p:cNvSpPr txBox="1"/>
          <p:nvPr/>
        </p:nvSpPr>
        <p:spPr>
          <a:xfrm>
            <a:off x="125730" y="1170164"/>
            <a:ext cx="1965960" cy="1200329"/>
          </a:xfrm>
          <a:prstGeom prst="rect">
            <a:avLst/>
          </a:prstGeom>
          <a:noFill/>
        </p:spPr>
        <p:txBody>
          <a:bodyPr wrap="square" rtlCol="0" anchor="ctr">
            <a:spAutoFit/>
          </a:bodyPr>
          <a:lstStyle/>
          <a:p>
            <a:pPr algn="ctr"/>
            <a:r>
              <a:rPr lang="en-US" dirty="0"/>
              <a:t>An employee performs at a less than acceptable level (rating of 1)</a:t>
            </a:r>
          </a:p>
        </p:txBody>
      </p:sp>
      <p:sp>
        <p:nvSpPr>
          <p:cNvPr id="3" name="TextBox 2">
            <a:extLst>
              <a:ext uri="{FF2B5EF4-FFF2-40B4-BE49-F238E27FC236}">
                <a16:creationId xmlns:a16="http://schemas.microsoft.com/office/drawing/2014/main" id="{121BE2CB-34A0-6958-1104-54618155FA28}"/>
              </a:ext>
            </a:extLst>
          </p:cNvPr>
          <p:cNvSpPr txBox="1"/>
          <p:nvPr/>
        </p:nvSpPr>
        <p:spPr>
          <a:xfrm>
            <a:off x="4844034" y="477669"/>
            <a:ext cx="1965960" cy="2585323"/>
          </a:xfrm>
          <a:prstGeom prst="rect">
            <a:avLst/>
          </a:prstGeom>
          <a:noFill/>
        </p:spPr>
        <p:txBody>
          <a:bodyPr wrap="square" rtlCol="0" anchor="ctr">
            <a:spAutoFit/>
          </a:bodyPr>
          <a:lstStyle/>
          <a:p>
            <a:pPr algn="ctr"/>
            <a:r>
              <a:rPr lang="en-US" dirty="0"/>
              <a:t>Employee has 30 days to demonstrate fully successful performance in the deficient critical performance element</a:t>
            </a:r>
          </a:p>
        </p:txBody>
      </p:sp>
      <p:cxnSp>
        <p:nvCxnSpPr>
          <p:cNvPr id="11" name="Straight Connector 10">
            <a:extLst>
              <a:ext uri="{FF2B5EF4-FFF2-40B4-BE49-F238E27FC236}">
                <a16:creationId xmlns:a16="http://schemas.microsoft.com/office/drawing/2014/main" id="{1B1613EC-941B-B570-5808-E0D1DA1D78FA}"/>
              </a:ext>
            </a:extLst>
          </p:cNvPr>
          <p:cNvCxnSpPr>
            <a:cxnSpLocks/>
          </p:cNvCxnSpPr>
          <p:nvPr/>
        </p:nvCxnSpPr>
        <p:spPr>
          <a:xfrm>
            <a:off x="510984" y="3083476"/>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81B23026-D4D3-20C8-7A06-0F8B2B65C8E9}"/>
              </a:ext>
            </a:extLst>
          </p:cNvPr>
          <p:cNvSpPr txBox="1"/>
          <p:nvPr/>
        </p:nvSpPr>
        <p:spPr>
          <a:xfrm>
            <a:off x="652022" y="3112177"/>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Last Chance Agreement</a:t>
            </a:r>
          </a:p>
        </p:txBody>
      </p:sp>
      <p:sp>
        <p:nvSpPr>
          <p:cNvPr id="13" name="TextBox 12">
            <a:extLst>
              <a:ext uri="{FF2B5EF4-FFF2-40B4-BE49-F238E27FC236}">
                <a16:creationId xmlns:a16="http://schemas.microsoft.com/office/drawing/2014/main" id="{19389B4A-C0D7-A4D6-AE9C-92BEF9A63790}"/>
              </a:ext>
            </a:extLst>
          </p:cNvPr>
          <p:cNvSpPr txBox="1"/>
          <p:nvPr/>
        </p:nvSpPr>
        <p:spPr>
          <a:xfrm>
            <a:off x="125730" y="4268912"/>
            <a:ext cx="1965960" cy="1477328"/>
          </a:xfrm>
          <a:prstGeom prst="rect">
            <a:avLst/>
          </a:prstGeom>
          <a:noFill/>
        </p:spPr>
        <p:txBody>
          <a:bodyPr wrap="square" rtlCol="0" anchor="ctr">
            <a:spAutoFit/>
          </a:bodyPr>
          <a:lstStyle/>
          <a:p>
            <a:pPr algn="ctr"/>
            <a:r>
              <a:rPr lang="en-US" dirty="0"/>
              <a:t>Proposing and Deciding Official have agreed on Removal of an employee</a:t>
            </a:r>
          </a:p>
        </p:txBody>
      </p:sp>
      <p:sp>
        <p:nvSpPr>
          <p:cNvPr id="14" name="Arrow: Down 13">
            <a:extLst>
              <a:ext uri="{FF2B5EF4-FFF2-40B4-BE49-F238E27FC236}">
                <a16:creationId xmlns:a16="http://schemas.microsoft.com/office/drawing/2014/main" id="{5AF8A83E-FEBC-CDE6-ABC8-F60F0395A0D9}"/>
              </a:ext>
            </a:extLst>
          </p:cNvPr>
          <p:cNvSpPr/>
          <p:nvPr/>
        </p:nvSpPr>
        <p:spPr>
          <a:xfrm rot="16200000">
            <a:off x="2004637" y="4753966"/>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5" name="TextBox 14">
            <a:extLst>
              <a:ext uri="{FF2B5EF4-FFF2-40B4-BE49-F238E27FC236}">
                <a16:creationId xmlns:a16="http://schemas.microsoft.com/office/drawing/2014/main" id="{2D4945E6-0410-359B-1B71-C29363C7D617}"/>
              </a:ext>
            </a:extLst>
          </p:cNvPr>
          <p:cNvSpPr txBox="1"/>
          <p:nvPr/>
        </p:nvSpPr>
        <p:spPr>
          <a:xfrm>
            <a:off x="2573513" y="4130413"/>
            <a:ext cx="1965960" cy="1754326"/>
          </a:xfrm>
          <a:prstGeom prst="rect">
            <a:avLst/>
          </a:prstGeom>
          <a:noFill/>
        </p:spPr>
        <p:txBody>
          <a:bodyPr wrap="square" rtlCol="0" anchor="ctr">
            <a:spAutoFit/>
          </a:bodyPr>
          <a:lstStyle/>
          <a:p>
            <a:pPr algn="ctr"/>
            <a:r>
              <a:rPr lang="en-US" dirty="0"/>
              <a:t>Management in coordination with LRS decide to offer employee a </a:t>
            </a:r>
            <a:r>
              <a:rPr lang="en-US" b="1" dirty="0">
                <a:solidFill>
                  <a:srgbClr val="0066FF"/>
                </a:solidFill>
              </a:rPr>
              <a:t>Last Chance Agreement</a:t>
            </a:r>
          </a:p>
        </p:txBody>
      </p:sp>
      <p:sp>
        <p:nvSpPr>
          <p:cNvPr id="16" name="Arrow: Down 15">
            <a:extLst>
              <a:ext uri="{FF2B5EF4-FFF2-40B4-BE49-F238E27FC236}">
                <a16:creationId xmlns:a16="http://schemas.microsoft.com/office/drawing/2014/main" id="{486F606E-1FCB-6B64-D047-A373598D8960}"/>
              </a:ext>
            </a:extLst>
          </p:cNvPr>
          <p:cNvSpPr/>
          <p:nvPr/>
        </p:nvSpPr>
        <p:spPr>
          <a:xfrm rot="16200000">
            <a:off x="4859816" y="4753967"/>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row: Right 16">
            <a:extLst>
              <a:ext uri="{FF2B5EF4-FFF2-40B4-BE49-F238E27FC236}">
                <a16:creationId xmlns:a16="http://schemas.microsoft.com/office/drawing/2014/main" id="{D09A37FA-97C3-1B71-1EDA-76F37A9C7D96}"/>
              </a:ext>
            </a:extLst>
          </p:cNvPr>
          <p:cNvSpPr/>
          <p:nvPr/>
        </p:nvSpPr>
        <p:spPr>
          <a:xfrm>
            <a:off x="7606988" y="4831690"/>
            <a:ext cx="585216" cy="338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057EF041-438D-090B-15B4-3563D6A45C1D}"/>
              </a:ext>
            </a:extLst>
          </p:cNvPr>
          <p:cNvSpPr txBox="1"/>
          <p:nvPr/>
        </p:nvSpPr>
        <p:spPr>
          <a:xfrm>
            <a:off x="8514044" y="4268912"/>
            <a:ext cx="2208885" cy="1477328"/>
          </a:xfrm>
          <a:prstGeom prst="rect">
            <a:avLst/>
          </a:prstGeom>
          <a:noFill/>
        </p:spPr>
        <p:txBody>
          <a:bodyPr wrap="square" rtlCol="0" anchor="ctr">
            <a:spAutoFit/>
          </a:bodyPr>
          <a:lstStyle>
            <a:defPPr>
              <a:defRPr lang="en-US"/>
            </a:defPPr>
            <a:lvl1pPr algn="ctr"/>
          </a:lstStyle>
          <a:p>
            <a:r>
              <a:rPr lang="en-US" dirty="0"/>
              <a:t>The employee gives up all appeal rights by signing the </a:t>
            </a:r>
            <a:r>
              <a:rPr lang="en-US" b="1" dirty="0">
                <a:solidFill>
                  <a:srgbClr val="0066FF"/>
                </a:solidFill>
              </a:rPr>
              <a:t>Last Chance Agreement </a:t>
            </a:r>
            <a:r>
              <a:rPr lang="en-US" dirty="0"/>
              <a:t>so there is no appeal</a:t>
            </a:r>
          </a:p>
        </p:txBody>
      </p:sp>
      <p:sp>
        <p:nvSpPr>
          <p:cNvPr id="8" name="Arrow: Right 7">
            <a:extLst>
              <a:ext uri="{FF2B5EF4-FFF2-40B4-BE49-F238E27FC236}">
                <a16:creationId xmlns:a16="http://schemas.microsoft.com/office/drawing/2014/main" id="{654CE684-789D-72AF-77FB-611BD15ACD05}"/>
              </a:ext>
            </a:extLst>
          </p:cNvPr>
          <p:cNvSpPr/>
          <p:nvPr/>
        </p:nvSpPr>
        <p:spPr>
          <a:xfrm>
            <a:off x="7229261" y="2345862"/>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4E64B381-5894-AEF9-A8E3-4CFBDE622186}"/>
              </a:ext>
            </a:extLst>
          </p:cNvPr>
          <p:cNvSpPr txBox="1"/>
          <p:nvPr/>
        </p:nvSpPr>
        <p:spPr>
          <a:xfrm>
            <a:off x="8037576" y="2001762"/>
            <a:ext cx="3715149" cy="830997"/>
          </a:xfrm>
          <a:prstGeom prst="rect">
            <a:avLst/>
          </a:prstGeom>
          <a:noFill/>
        </p:spPr>
        <p:txBody>
          <a:bodyPr wrap="square" rtlCol="0">
            <a:spAutoFit/>
          </a:bodyPr>
          <a:lstStyle/>
          <a:p>
            <a:r>
              <a:rPr lang="en-US" sz="1200" dirty="0"/>
              <a:t>Success –  The within-grade increase will be granted retroactively to the beginning of the pay period following completion of the acceptable waiting period or the date they would have been effective if not delayed</a:t>
            </a:r>
            <a:endParaRPr lang="en-US" sz="1200" b="1" dirty="0">
              <a:solidFill>
                <a:srgbClr val="FF0000"/>
              </a:solidFill>
            </a:endParaRPr>
          </a:p>
        </p:txBody>
      </p:sp>
      <p:cxnSp>
        <p:nvCxnSpPr>
          <p:cNvPr id="22" name="Straight Connector 21">
            <a:extLst>
              <a:ext uri="{FF2B5EF4-FFF2-40B4-BE49-F238E27FC236}">
                <a16:creationId xmlns:a16="http://schemas.microsoft.com/office/drawing/2014/main" id="{7F53B391-56EF-B1F5-E3B7-53A41B8C78E1}"/>
              </a:ext>
            </a:extLst>
          </p:cNvPr>
          <p:cNvCxnSpPr>
            <a:cxnSpLocks/>
          </p:cNvCxnSpPr>
          <p:nvPr/>
        </p:nvCxnSpPr>
        <p:spPr>
          <a:xfrm>
            <a:off x="8037576" y="1939731"/>
            <a:ext cx="4028694" cy="0"/>
          </a:xfrm>
          <a:prstGeom prst="line">
            <a:avLst/>
          </a:prstGeom>
        </p:spPr>
        <p:style>
          <a:lnRef idx="3">
            <a:schemeClr val="dk1"/>
          </a:lnRef>
          <a:fillRef idx="0">
            <a:schemeClr val="dk1"/>
          </a:fillRef>
          <a:effectRef idx="2">
            <a:schemeClr val="dk1"/>
          </a:effectRef>
          <a:fontRef idx="minor">
            <a:schemeClr val="tx1"/>
          </a:fontRef>
        </p:style>
      </p:cxnSp>
      <p:sp>
        <p:nvSpPr>
          <p:cNvPr id="23" name="Arrow: Right 22">
            <a:extLst>
              <a:ext uri="{FF2B5EF4-FFF2-40B4-BE49-F238E27FC236}">
                <a16:creationId xmlns:a16="http://schemas.microsoft.com/office/drawing/2014/main" id="{B5010B76-4988-8A93-CBA9-5C20CE26539A}"/>
              </a:ext>
            </a:extLst>
          </p:cNvPr>
          <p:cNvSpPr/>
          <p:nvPr/>
        </p:nvSpPr>
        <p:spPr>
          <a:xfrm>
            <a:off x="7172786" y="1232391"/>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D7355663-5BE5-3F99-80C2-4E45AC8F93A3}"/>
              </a:ext>
            </a:extLst>
          </p:cNvPr>
          <p:cNvSpPr txBox="1"/>
          <p:nvPr/>
        </p:nvSpPr>
        <p:spPr>
          <a:xfrm>
            <a:off x="8037576" y="490608"/>
            <a:ext cx="3621024" cy="1384995"/>
          </a:xfrm>
          <a:prstGeom prst="rect">
            <a:avLst/>
          </a:prstGeom>
          <a:noFill/>
        </p:spPr>
        <p:txBody>
          <a:bodyPr wrap="square" rtlCol="0">
            <a:spAutoFit/>
          </a:bodyPr>
          <a:lstStyle/>
          <a:p>
            <a:r>
              <a:rPr lang="en-US" sz="1200" dirty="0"/>
              <a:t>Failure -</a:t>
            </a:r>
          </a:p>
          <a:p>
            <a:pPr marL="285750" indent="-285750">
              <a:buFont typeface="Arial" panose="020B0604020202020204" pitchFamily="34" charset="0"/>
              <a:buChar char="•"/>
            </a:pPr>
            <a:r>
              <a:rPr lang="en-US" sz="1200" dirty="0"/>
              <a:t>Reassignment - reassign an employee to a position of like grade and pay when it is for the efficiency of the service</a:t>
            </a:r>
          </a:p>
          <a:p>
            <a:pPr marL="285750" indent="-285750">
              <a:buFont typeface="Arial" panose="020B0604020202020204" pitchFamily="34" charset="0"/>
              <a:buChar char="•"/>
            </a:pPr>
            <a:r>
              <a:rPr lang="en-US" sz="1200" dirty="0"/>
              <a:t>Removal/Reduction In Grade – Requires a </a:t>
            </a:r>
            <a:r>
              <a:rPr lang="en-US" sz="1200" b="1" dirty="0">
                <a:solidFill>
                  <a:srgbClr val="0066FF"/>
                </a:solidFill>
              </a:rPr>
              <a:t>Proposed Action Memo </a:t>
            </a:r>
            <a:r>
              <a:rPr lang="en-US" sz="1200" dirty="0"/>
              <a:t>for either resolution as well as a </a:t>
            </a:r>
            <a:r>
              <a:rPr lang="en-US" sz="1200" b="1" dirty="0">
                <a:solidFill>
                  <a:srgbClr val="0066FF"/>
                </a:solidFill>
              </a:rPr>
              <a:t>Final Agency Decision Memo 	</a:t>
            </a:r>
          </a:p>
        </p:txBody>
      </p:sp>
    </p:spTree>
    <p:extLst>
      <p:ext uri="{BB962C8B-B14F-4D97-AF65-F5344CB8AC3E}">
        <p14:creationId xmlns:p14="http://schemas.microsoft.com/office/powerpoint/2010/main" val="145274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56F6F9E-99AA-41B7-F667-E432F616739C}"/>
              </a:ext>
            </a:extLst>
          </p:cNvPr>
          <p:cNvGraphicFramePr>
            <a:graphicFrameLocks noGrp="1"/>
          </p:cNvGraphicFramePr>
          <p:nvPr/>
        </p:nvGraphicFramePr>
        <p:xfrm>
          <a:off x="1173826" y="806975"/>
          <a:ext cx="10058399" cy="5791200"/>
        </p:xfrm>
        <a:graphic>
          <a:graphicData uri="http://schemas.openxmlformats.org/drawingml/2006/table">
            <a:tbl>
              <a:tblPr firstRow="1" bandRow="1">
                <a:tableStyleId>{5C22544A-7EE6-4342-B048-85BDC9FD1C3A}</a:tableStyleId>
              </a:tblPr>
              <a:tblGrid>
                <a:gridCol w="1703799">
                  <a:extLst>
                    <a:ext uri="{9D8B030D-6E8A-4147-A177-3AD203B41FA5}">
                      <a16:colId xmlns:a16="http://schemas.microsoft.com/office/drawing/2014/main" val="420012694"/>
                    </a:ext>
                  </a:extLst>
                </a:gridCol>
                <a:gridCol w="1141847">
                  <a:extLst>
                    <a:ext uri="{9D8B030D-6E8A-4147-A177-3AD203B41FA5}">
                      <a16:colId xmlns:a16="http://schemas.microsoft.com/office/drawing/2014/main" val="486322138"/>
                    </a:ext>
                  </a:extLst>
                </a:gridCol>
                <a:gridCol w="1202125">
                  <a:extLst>
                    <a:ext uri="{9D8B030D-6E8A-4147-A177-3AD203B41FA5}">
                      <a16:colId xmlns:a16="http://schemas.microsoft.com/office/drawing/2014/main" val="2501767982"/>
                    </a:ext>
                  </a:extLst>
                </a:gridCol>
                <a:gridCol w="1202125">
                  <a:extLst>
                    <a:ext uri="{9D8B030D-6E8A-4147-A177-3AD203B41FA5}">
                      <a16:colId xmlns:a16="http://schemas.microsoft.com/office/drawing/2014/main" val="811730378"/>
                    </a:ext>
                  </a:extLst>
                </a:gridCol>
                <a:gridCol w="1335325">
                  <a:extLst>
                    <a:ext uri="{9D8B030D-6E8A-4147-A177-3AD203B41FA5}">
                      <a16:colId xmlns:a16="http://schemas.microsoft.com/office/drawing/2014/main" val="1486267870"/>
                    </a:ext>
                  </a:extLst>
                </a:gridCol>
                <a:gridCol w="3473178">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r>
                        <a:rPr lang="en-US" sz="1600" dirty="0"/>
                        <a:t>Management Directed Reassignment</a:t>
                      </a:r>
                    </a:p>
                  </a:txBody>
                  <a:tcPr/>
                </a:tc>
                <a:tc>
                  <a:txBody>
                    <a:bodyPr/>
                    <a:lstStyle/>
                    <a:p>
                      <a:pPr marL="0" algn="ctr" defTabSz="914400" rtl="0" eaLnBrk="1" latinLnBrk="0" hangingPunct="1"/>
                      <a:r>
                        <a:rPr lang="en-US" sz="900" kern="1200" dirty="0">
                          <a:solidFill>
                            <a:schemeClr val="tx1"/>
                          </a:solidFill>
                          <a:latin typeface="+mn-lt"/>
                          <a:ea typeface="+mn-ea"/>
                          <a:cs typeface="+mn-cs"/>
                        </a:rPr>
                        <a:t>5 CFR 213.3102(j)(4)</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302.102(a)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715 (c10) (a-b)</a:t>
                      </a:r>
                    </a:p>
                  </a:txBody>
                  <a:tcPr/>
                </a:tc>
                <a:tc>
                  <a:txBody>
                    <a:bodyPr/>
                    <a:lstStyle/>
                    <a:p>
                      <a:pPr marL="0" algn="ctr" defTabSz="914400" rtl="0" eaLnBrk="1" latinLnBrk="0" hangingPunct="1"/>
                      <a:r>
                        <a:rPr lang="en-US" sz="900" kern="1200" dirty="0">
                          <a:solidFill>
                            <a:schemeClr val="tx1"/>
                          </a:solidFill>
                          <a:latin typeface="+mn-lt"/>
                          <a:ea typeface="+mn-ea"/>
                          <a:cs typeface="+mn-cs"/>
                        </a:rPr>
                        <a:t>30 Calendar Days</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Calendar Days from Receipt for Employee to accept/deny</a:t>
                      </a:r>
                    </a:p>
                  </a:txBody>
                  <a:tcPr/>
                </a:tc>
                <a:tc>
                  <a:txBody>
                    <a:bodyPr/>
                    <a:lstStyle/>
                    <a:p>
                      <a:pPr marL="0" algn="ctr" defTabSz="914400" rtl="0" eaLnBrk="1" latinLnBrk="0" hangingPunct="1"/>
                      <a:r>
                        <a:rPr lang="en-US" sz="900" kern="1200" dirty="0">
                          <a:solidFill>
                            <a:schemeClr val="tx1"/>
                          </a:solidFill>
                          <a:latin typeface="+mn-lt"/>
                          <a:ea typeface="+mn-ea"/>
                          <a:cs typeface="+mn-cs"/>
                        </a:rPr>
                        <a:t>Memorandum for Record (MFR)</a:t>
                      </a:r>
                    </a:p>
                  </a:txBody>
                  <a:tcPr/>
                </a:tc>
                <a:tc>
                  <a:txBody>
                    <a:bodyPr/>
                    <a:lstStyle/>
                    <a:p>
                      <a:pPr marL="0" algn="l" defTabSz="914400" rtl="0" eaLnBrk="1" latinLnBrk="0" hangingPunct="1"/>
                      <a:r>
                        <a:rPr lang="en-US" sz="900" b="0" i="0" u="none" strike="noStrike" kern="1200" baseline="0" dirty="0">
                          <a:solidFill>
                            <a:schemeClr val="dk1"/>
                          </a:solidFill>
                          <a:latin typeface="+mn-lt"/>
                          <a:ea typeface="+mn-ea"/>
                          <a:cs typeface="+mn-cs"/>
                        </a:rPr>
                        <a:t>Management may, based on the efficiency of the Service, reassign an employee to another position at the same grade and pay or move the employee from a position with potential for noncompetitive promotion to a position without that potential. At a minimum, the notification will explain the reason for the reassignment; the effective date for the action; provide the employee with a reasonable amount of time (normally five workdays) to accept or reject the reassignment; provide benefits information; explain that if the offer is rejected, the employee may be subject to removal from their position. Management should provide a reasonable notice period. </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2984292452"/>
                  </a:ext>
                </a:extLst>
              </a:tr>
              <a:tr h="370840">
                <a:tc>
                  <a:txBody>
                    <a:bodyPr/>
                    <a:lstStyle/>
                    <a:p>
                      <a:r>
                        <a:rPr lang="en-US" sz="1600" dirty="0"/>
                        <a:t>Resignation</a:t>
                      </a:r>
                      <a:r>
                        <a:rPr lang="en-US" sz="1600" dirty="0">
                          <a:solidFill>
                            <a:srgbClr val="FF0000"/>
                          </a:solidFill>
                        </a:rPr>
                        <a:t>*</a:t>
                      </a:r>
                    </a:p>
                  </a:txBody>
                  <a:tcPr/>
                </a:tc>
                <a:tc>
                  <a:txBody>
                    <a:bodyPr/>
                    <a:lstStyle/>
                    <a:p>
                      <a:pPr marL="0" algn="ctr" defTabSz="914400" rtl="0" eaLnBrk="1" latinLnBrk="0" hangingPunct="1"/>
                      <a:r>
                        <a:rPr lang="en-US" sz="900" kern="1200" dirty="0">
                          <a:solidFill>
                            <a:schemeClr val="tx1"/>
                          </a:solidFill>
                          <a:latin typeface="+mn-lt"/>
                          <a:ea typeface="+mn-ea"/>
                          <a:cs typeface="+mn-cs"/>
                        </a:rPr>
                        <a:t>5 CFR 715.202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715 (c1)</a:t>
                      </a:r>
                    </a:p>
                  </a:txBody>
                  <a:tcPr/>
                </a:tc>
                <a:tc>
                  <a:txBody>
                    <a:bodyPr/>
                    <a:lstStyle/>
                    <a:p>
                      <a:pPr algn="ctr"/>
                      <a:r>
                        <a:rPr lang="en-US" sz="900" dirty="0"/>
                        <a:t>HRO processes separation action which will take place at midnight on the termination date requested by employee</a:t>
                      </a:r>
                      <a:endParaRPr lang="en-US" sz="900" b="1" dirty="0">
                        <a:solidFill>
                          <a:srgbClr val="0066FF"/>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SF 52</a:t>
                      </a:r>
                    </a:p>
                  </a:txBody>
                  <a:tcPr/>
                </a:tc>
                <a:tc>
                  <a:txBody>
                    <a:bodyPr/>
                    <a:lstStyle/>
                    <a:p>
                      <a:pPr marL="0" algn="l" defTabSz="914400" rtl="0" eaLnBrk="1" latinLnBrk="0" hangingPunct="1"/>
                      <a:r>
                        <a:rPr lang="en-US" sz="900" dirty="0"/>
                        <a:t>An employee is free to resign at any time, to set the effective date of his resignation, and to have his reasons for resigning entered in his official records.  </a:t>
                      </a:r>
                      <a:r>
                        <a:rPr lang="en-US" sz="900" b="0" i="0" u="none" strike="noStrike" kern="1200" baseline="0" dirty="0">
                          <a:solidFill>
                            <a:schemeClr val="dk1"/>
                          </a:solidFill>
                          <a:latin typeface="+mn-lt"/>
                          <a:ea typeface="+mn-ea"/>
                          <a:cs typeface="+mn-cs"/>
                        </a:rPr>
                        <a:t>NG employees are free to resign at any time, set the effective date of their resignation, and to have their reason(s) for resigning entered in their official records. Management may ask for a reasonable period of notice to allow for a replacement or work adjustment but may not set an earlier or later date than the date selected by the employee. </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3149613259"/>
                  </a:ext>
                </a:extLst>
              </a:tr>
              <a:tr h="370840">
                <a:tc>
                  <a:txBody>
                    <a:bodyPr/>
                    <a:lstStyle/>
                    <a:p>
                      <a:r>
                        <a:rPr lang="en-US" sz="1600" dirty="0"/>
                        <a:t>Abandonment of Position</a:t>
                      </a:r>
                    </a:p>
                  </a:txBody>
                  <a:tcPr/>
                </a:tc>
                <a:tc>
                  <a:txBody>
                    <a:bodyPr/>
                    <a:lstStyle/>
                    <a:p>
                      <a:pPr marL="0" algn="ctr" defTabSz="914400" rtl="0" eaLnBrk="1" latinLnBrk="0" hangingPunct="1"/>
                      <a:r>
                        <a:rPr lang="en-US" sz="900" kern="1200" dirty="0">
                          <a:solidFill>
                            <a:schemeClr val="tx1"/>
                          </a:solidFill>
                          <a:latin typeface="+mn-lt"/>
                          <a:ea typeface="+mn-ea"/>
                          <a:cs typeface="+mn-cs"/>
                        </a:rPr>
                        <a:t>5 CFR 715.202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715(c4)(a-f)</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10 Calendar Days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30 Calendar Days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 after certified mail being sent to employees address on file</a:t>
                      </a:r>
                    </a:p>
                    <a:p>
                      <a:endParaRPr lang="en-US" sz="1600" dirty="0">
                        <a:solidFill>
                          <a:schemeClr val="tx1"/>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Proposing Official Memo</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Deciding Official Memo</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SF 52</a:t>
                      </a:r>
                    </a:p>
                    <a:p>
                      <a:pPr marL="0" algn="ctr" defTabSz="914400" rtl="0" eaLnBrk="1" latinLnBrk="0" hangingPunct="1"/>
                      <a:endParaRPr lang="en-US" sz="900" kern="1200" dirty="0">
                        <a:solidFill>
                          <a:schemeClr val="tx1"/>
                        </a:solidFill>
                        <a:latin typeface="+mn-lt"/>
                        <a:ea typeface="+mn-ea"/>
                        <a:cs typeface="+mn-cs"/>
                      </a:endParaRPr>
                    </a:p>
                  </a:txBody>
                  <a:tcPr/>
                </a:tc>
                <a:tc>
                  <a:txBody>
                    <a:bodyPr/>
                    <a:lstStyle/>
                    <a:p>
                      <a:pPr marL="0" algn="l" defTabSz="914400" rtl="0" eaLnBrk="1" latinLnBrk="0" hangingPunct="1"/>
                      <a:r>
                        <a:rPr lang="en-US" sz="900" b="0" i="0" u="none" strike="noStrike" kern="1200" baseline="0" dirty="0">
                          <a:solidFill>
                            <a:schemeClr val="dk1"/>
                          </a:solidFill>
                          <a:latin typeface="+mn-lt"/>
                          <a:ea typeface="+mn-ea"/>
                          <a:cs typeface="+mn-cs"/>
                        </a:rPr>
                        <a:t>An employee may be removed for abandonment of position if he or she fails to report to work within a reasonable time (usually 10 calendar days). Take steps to contact the employee. Call the employee if the employee’s number is known to the supervisor and send a certified return receipt letter to the last known address notifying the employee that he or she is being coded AWOL and that disciplinary actions may be taken. AWOL in these circumstances may be processed as an adverse action or as Abandonment of Position. If the absence is processed as abandonment of position, a supervisor in the employee’s supervisory chain will send a proposed action memorandum, “Removal for Abandonment of Position,” by certified mail to the employee’s last known address. The deciding official may make a final agency decision on the charge of “Abandonment of Position” if no reply is received within 30 calendar days. The deciding official will send the final agency decision memorandum by certified mail to the employee’s last known address. </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465698250"/>
                  </a:ext>
                </a:extLst>
              </a:tr>
            </a:tbl>
          </a:graphicData>
        </a:graphic>
      </p:graphicFrame>
      <p:sp>
        <p:nvSpPr>
          <p:cNvPr id="5" name="Title 1">
            <a:extLst>
              <a:ext uri="{FF2B5EF4-FFF2-40B4-BE49-F238E27FC236}">
                <a16:creationId xmlns:a16="http://schemas.microsoft.com/office/drawing/2014/main" id="{B61B6AB3-0FF3-926E-3FF0-91975740C724}"/>
              </a:ext>
            </a:extLst>
          </p:cNvPr>
          <p:cNvSpPr txBox="1">
            <a:spLocks/>
          </p:cNvSpPr>
          <p:nvPr/>
        </p:nvSpPr>
        <p:spPr>
          <a:xfrm>
            <a:off x="838200" y="0"/>
            <a:ext cx="10515600" cy="1004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Types of Actions – Non-Disciplinary</a:t>
            </a:r>
          </a:p>
        </p:txBody>
      </p:sp>
      <p:sp>
        <p:nvSpPr>
          <p:cNvPr id="2" name="TextBox 1">
            <a:extLst>
              <a:ext uri="{FF2B5EF4-FFF2-40B4-BE49-F238E27FC236}">
                <a16:creationId xmlns:a16="http://schemas.microsoft.com/office/drawing/2014/main" id="{6EBDBE10-3179-4818-B55A-F75126997C2E}"/>
              </a:ext>
            </a:extLst>
          </p:cNvPr>
          <p:cNvSpPr txBox="1"/>
          <p:nvPr/>
        </p:nvSpPr>
        <p:spPr>
          <a:xfrm>
            <a:off x="1065227" y="6323855"/>
            <a:ext cx="10515599" cy="461665"/>
          </a:xfrm>
          <a:prstGeom prst="rect">
            <a:avLst/>
          </a:prstGeom>
          <a:noFill/>
        </p:spPr>
        <p:txBody>
          <a:bodyPr wrap="square" rtlCol="0">
            <a:spAutoFit/>
          </a:bodyPr>
          <a:lstStyle/>
          <a:p>
            <a:r>
              <a:rPr lang="en-US" sz="1200" dirty="0">
                <a:solidFill>
                  <a:srgbClr val="FF0000"/>
                </a:solidFill>
              </a:rPr>
              <a:t>*Note: If an employee tries to resign after an official investigation is conducted and is notified of adverse action, a resignation is NO LONGER authorized IAW 5 USC 3322.  An employee still may resign but their SF-50 will have a notation that the employee resigned after notification of a proposed or pending disciplinary action.</a:t>
            </a:r>
          </a:p>
        </p:txBody>
      </p:sp>
    </p:spTree>
    <p:extLst>
      <p:ext uri="{BB962C8B-B14F-4D97-AF65-F5344CB8AC3E}">
        <p14:creationId xmlns:p14="http://schemas.microsoft.com/office/powerpoint/2010/main" val="14199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B55CF5-E9F7-2504-C5A2-78EDE9ACDED0}"/>
              </a:ext>
            </a:extLst>
          </p:cNvPr>
          <p:cNvSpPr txBox="1"/>
          <p:nvPr/>
        </p:nvSpPr>
        <p:spPr>
          <a:xfrm>
            <a:off x="144781" y="1294490"/>
            <a:ext cx="1965960" cy="923330"/>
          </a:xfrm>
          <a:prstGeom prst="rect">
            <a:avLst/>
          </a:prstGeom>
          <a:noFill/>
        </p:spPr>
        <p:txBody>
          <a:bodyPr wrap="square" rtlCol="0" anchor="ctr">
            <a:spAutoFit/>
          </a:bodyPr>
          <a:lstStyle/>
          <a:p>
            <a:pPr algn="ctr"/>
            <a:r>
              <a:rPr lang="en-US" dirty="0"/>
              <a:t>Employee Performance issues</a:t>
            </a:r>
          </a:p>
        </p:txBody>
      </p:sp>
      <p:sp>
        <p:nvSpPr>
          <p:cNvPr id="5" name="Arrow: Down 4">
            <a:extLst>
              <a:ext uri="{FF2B5EF4-FFF2-40B4-BE49-F238E27FC236}">
                <a16:creationId xmlns:a16="http://schemas.microsoft.com/office/drawing/2014/main" id="{CEC11EE4-4BA1-B605-4C26-74888F88E869}"/>
              </a:ext>
            </a:extLst>
          </p:cNvPr>
          <p:cNvSpPr/>
          <p:nvPr/>
        </p:nvSpPr>
        <p:spPr>
          <a:xfrm rot="16200000">
            <a:off x="1922526" y="1445911"/>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2D8811A-F96E-2DED-1BE0-F0D66706314D}"/>
              </a:ext>
            </a:extLst>
          </p:cNvPr>
          <p:cNvSpPr txBox="1"/>
          <p:nvPr/>
        </p:nvSpPr>
        <p:spPr>
          <a:xfrm>
            <a:off x="2227326" y="1155991"/>
            <a:ext cx="1965960" cy="1200329"/>
          </a:xfrm>
          <a:prstGeom prst="rect">
            <a:avLst/>
          </a:prstGeom>
          <a:noFill/>
        </p:spPr>
        <p:txBody>
          <a:bodyPr wrap="square" rtlCol="0" anchor="ctr">
            <a:spAutoFit/>
          </a:bodyPr>
          <a:lstStyle/>
          <a:p>
            <a:pPr algn="ctr"/>
            <a:r>
              <a:rPr lang="en-US" dirty="0"/>
              <a:t>Management Decides to direct lateral reassignment</a:t>
            </a:r>
          </a:p>
        </p:txBody>
      </p:sp>
      <p:sp>
        <p:nvSpPr>
          <p:cNvPr id="8" name="TextBox 7">
            <a:extLst>
              <a:ext uri="{FF2B5EF4-FFF2-40B4-BE49-F238E27FC236}">
                <a16:creationId xmlns:a16="http://schemas.microsoft.com/office/drawing/2014/main" id="{8D00562E-766E-051F-B6B9-DFF0D945E9EB}"/>
              </a:ext>
            </a:extLst>
          </p:cNvPr>
          <p:cNvSpPr txBox="1"/>
          <p:nvPr/>
        </p:nvSpPr>
        <p:spPr>
          <a:xfrm>
            <a:off x="4668773" y="1155991"/>
            <a:ext cx="1965960" cy="1200329"/>
          </a:xfrm>
          <a:prstGeom prst="rect">
            <a:avLst/>
          </a:prstGeom>
          <a:noFill/>
        </p:spPr>
        <p:txBody>
          <a:bodyPr wrap="square" rtlCol="0" anchor="ctr">
            <a:spAutoFit/>
          </a:bodyPr>
          <a:lstStyle/>
          <a:p>
            <a:pPr algn="ctr"/>
            <a:r>
              <a:rPr lang="en-US" b="1" dirty="0">
                <a:solidFill>
                  <a:srgbClr val="0066FF"/>
                </a:solidFill>
              </a:rPr>
              <a:t>MFR</a:t>
            </a:r>
            <a:r>
              <a:rPr lang="en-US" dirty="0"/>
              <a:t> to Employee directing move in 30 calendar days and reasons why</a:t>
            </a:r>
          </a:p>
        </p:txBody>
      </p:sp>
      <p:sp>
        <p:nvSpPr>
          <p:cNvPr id="9" name="Arrow: Right 8">
            <a:extLst>
              <a:ext uri="{FF2B5EF4-FFF2-40B4-BE49-F238E27FC236}">
                <a16:creationId xmlns:a16="http://schemas.microsoft.com/office/drawing/2014/main" id="{5ECD3312-0FDB-1774-91A6-BC5403293A3E}"/>
              </a:ext>
            </a:extLst>
          </p:cNvPr>
          <p:cNvSpPr/>
          <p:nvPr/>
        </p:nvSpPr>
        <p:spPr>
          <a:xfrm>
            <a:off x="6653021" y="1523634"/>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B5E1327-710C-C7B6-3601-F937606ABF54}"/>
              </a:ext>
            </a:extLst>
          </p:cNvPr>
          <p:cNvSpPr txBox="1"/>
          <p:nvPr/>
        </p:nvSpPr>
        <p:spPr>
          <a:xfrm>
            <a:off x="2446400" y="4001820"/>
            <a:ext cx="1965960" cy="646331"/>
          </a:xfrm>
          <a:prstGeom prst="rect">
            <a:avLst/>
          </a:prstGeom>
          <a:noFill/>
        </p:spPr>
        <p:txBody>
          <a:bodyPr wrap="square" rtlCol="0" anchor="ctr">
            <a:spAutoFit/>
          </a:bodyPr>
          <a:lstStyle/>
          <a:p>
            <a:pPr algn="ctr"/>
            <a:r>
              <a:rPr lang="en-US" dirty="0"/>
              <a:t>Disciplinary </a:t>
            </a:r>
          </a:p>
          <a:p>
            <a:pPr algn="ctr"/>
            <a:r>
              <a:rPr lang="en-US" dirty="0"/>
              <a:t>Action Pending</a:t>
            </a:r>
          </a:p>
        </p:txBody>
      </p:sp>
      <p:sp>
        <p:nvSpPr>
          <p:cNvPr id="11" name="Arrow: Right 10">
            <a:extLst>
              <a:ext uri="{FF2B5EF4-FFF2-40B4-BE49-F238E27FC236}">
                <a16:creationId xmlns:a16="http://schemas.microsoft.com/office/drawing/2014/main" id="{F5795462-ADE2-5816-D5C3-1BECB43E7AEE}"/>
              </a:ext>
            </a:extLst>
          </p:cNvPr>
          <p:cNvSpPr/>
          <p:nvPr/>
        </p:nvSpPr>
        <p:spPr>
          <a:xfrm>
            <a:off x="4490463" y="3716974"/>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Right 11">
            <a:extLst>
              <a:ext uri="{FF2B5EF4-FFF2-40B4-BE49-F238E27FC236}">
                <a16:creationId xmlns:a16="http://schemas.microsoft.com/office/drawing/2014/main" id="{CBCA04CA-D8B7-B221-21C2-CE43253B8247}"/>
              </a:ext>
            </a:extLst>
          </p:cNvPr>
          <p:cNvSpPr/>
          <p:nvPr/>
        </p:nvSpPr>
        <p:spPr>
          <a:xfrm>
            <a:off x="4490463" y="6054794"/>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E1BEB098-1CD6-E0CE-6E72-462C9D2E7295}"/>
              </a:ext>
            </a:extLst>
          </p:cNvPr>
          <p:cNvSpPr txBox="1"/>
          <p:nvPr/>
        </p:nvSpPr>
        <p:spPr>
          <a:xfrm>
            <a:off x="5410198" y="3374304"/>
            <a:ext cx="1901952" cy="954107"/>
          </a:xfrm>
          <a:prstGeom prst="rect">
            <a:avLst/>
          </a:prstGeom>
          <a:noFill/>
        </p:spPr>
        <p:txBody>
          <a:bodyPr wrap="square" rtlCol="0">
            <a:spAutoFit/>
          </a:bodyPr>
          <a:lstStyle/>
          <a:p>
            <a:r>
              <a:rPr lang="en-US" sz="1400" dirty="0"/>
              <a:t>Employee notified of adverse action as a result of completed Investigation </a:t>
            </a:r>
          </a:p>
        </p:txBody>
      </p:sp>
      <p:cxnSp>
        <p:nvCxnSpPr>
          <p:cNvPr id="16" name="Straight Connector 15">
            <a:extLst>
              <a:ext uri="{FF2B5EF4-FFF2-40B4-BE49-F238E27FC236}">
                <a16:creationId xmlns:a16="http://schemas.microsoft.com/office/drawing/2014/main" id="{F1EC5E8A-893E-8C03-83E7-8D23B4908DE1}"/>
              </a:ext>
            </a:extLst>
          </p:cNvPr>
          <p:cNvCxnSpPr>
            <a:cxnSpLocks/>
          </p:cNvCxnSpPr>
          <p:nvPr/>
        </p:nvCxnSpPr>
        <p:spPr>
          <a:xfrm>
            <a:off x="4490463" y="5642189"/>
            <a:ext cx="7500432" cy="0"/>
          </a:xfrm>
          <a:prstGeom prst="line">
            <a:avLst/>
          </a:prstGeom>
        </p:spPr>
        <p:style>
          <a:lnRef idx="3">
            <a:schemeClr val="dk1"/>
          </a:lnRef>
          <a:fillRef idx="0">
            <a:schemeClr val="dk1"/>
          </a:fillRef>
          <a:effectRef idx="2">
            <a:schemeClr val="dk1"/>
          </a:effectRef>
          <a:fontRef idx="minor">
            <a:schemeClr val="tx1"/>
          </a:fontRef>
        </p:style>
      </p:cxnSp>
      <p:sp>
        <p:nvSpPr>
          <p:cNvPr id="18" name="Arrow: Right 17">
            <a:extLst>
              <a:ext uri="{FF2B5EF4-FFF2-40B4-BE49-F238E27FC236}">
                <a16:creationId xmlns:a16="http://schemas.microsoft.com/office/drawing/2014/main" id="{BB3E95EB-A39A-82D5-0730-E2FB0FAE4C06}"/>
              </a:ext>
            </a:extLst>
          </p:cNvPr>
          <p:cNvSpPr/>
          <p:nvPr/>
        </p:nvSpPr>
        <p:spPr>
          <a:xfrm>
            <a:off x="4119752" y="1523634"/>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1AADA89-7086-CC08-7D03-D85EE942FE68}"/>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Management Directed Reassignment (MDR)</a:t>
            </a:r>
          </a:p>
        </p:txBody>
      </p:sp>
      <p:cxnSp>
        <p:nvCxnSpPr>
          <p:cNvPr id="20" name="Straight Connector 19">
            <a:extLst>
              <a:ext uri="{FF2B5EF4-FFF2-40B4-BE49-F238E27FC236}">
                <a16:creationId xmlns:a16="http://schemas.microsoft.com/office/drawing/2014/main" id="{75996D23-0519-7242-019E-0126A2F888A3}"/>
              </a:ext>
            </a:extLst>
          </p:cNvPr>
          <p:cNvCxnSpPr>
            <a:cxnSpLocks/>
          </p:cNvCxnSpPr>
          <p:nvPr/>
        </p:nvCxnSpPr>
        <p:spPr>
          <a:xfrm>
            <a:off x="555812" y="2836804"/>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21" name="TextBox 20">
            <a:extLst>
              <a:ext uri="{FF2B5EF4-FFF2-40B4-BE49-F238E27FC236}">
                <a16:creationId xmlns:a16="http://schemas.microsoft.com/office/drawing/2014/main" id="{605A86A5-1CAC-97F9-EBE1-FCD07953871F}"/>
              </a:ext>
            </a:extLst>
          </p:cNvPr>
          <p:cNvSpPr txBox="1"/>
          <p:nvPr/>
        </p:nvSpPr>
        <p:spPr>
          <a:xfrm>
            <a:off x="741009" y="2930839"/>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Resignation</a:t>
            </a:r>
          </a:p>
        </p:txBody>
      </p:sp>
      <p:sp>
        <p:nvSpPr>
          <p:cNvPr id="22" name="TextBox 21">
            <a:extLst>
              <a:ext uri="{FF2B5EF4-FFF2-40B4-BE49-F238E27FC236}">
                <a16:creationId xmlns:a16="http://schemas.microsoft.com/office/drawing/2014/main" id="{13EF0B75-1E84-24F8-59FE-2E2EB6763DC0}"/>
              </a:ext>
            </a:extLst>
          </p:cNvPr>
          <p:cNvSpPr txBox="1"/>
          <p:nvPr/>
        </p:nvSpPr>
        <p:spPr>
          <a:xfrm>
            <a:off x="0" y="4742941"/>
            <a:ext cx="1965960" cy="646331"/>
          </a:xfrm>
          <a:prstGeom prst="rect">
            <a:avLst/>
          </a:prstGeom>
          <a:noFill/>
        </p:spPr>
        <p:txBody>
          <a:bodyPr wrap="square" rtlCol="0" anchor="ctr">
            <a:spAutoFit/>
          </a:bodyPr>
          <a:lstStyle/>
          <a:p>
            <a:pPr algn="ctr"/>
            <a:r>
              <a:rPr lang="en-US" dirty="0"/>
              <a:t>Employee Decides to Resign</a:t>
            </a:r>
          </a:p>
        </p:txBody>
      </p:sp>
      <p:sp>
        <p:nvSpPr>
          <p:cNvPr id="23" name="Arrow: Down 22">
            <a:extLst>
              <a:ext uri="{FF2B5EF4-FFF2-40B4-BE49-F238E27FC236}">
                <a16:creationId xmlns:a16="http://schemas.microsoft.com/office/drawing/2014/main" id="{1CE71BFB-20B3-D2B0-07F6-0927460A81F1}"/>
              </a:ext>
            </a:extLst>
          </p:cNvPr>
          <p:cNvSpPr/>
          <p:nvPr/>
        </p:nvSpPr>
        <p:spPr>
          <a:xfrm rot="16200000">
            <a:off x="10057669" y="5888979"/>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D2B5573B-1212-DA7E-4FBD-219E1CD8BBB9}"/>
              </a:ext>
            </a:extLst>
          </p:cNvPr>
          <p:cNvSpPr txBox="1"/>
          <p:nvPr/>
        </p:nvSpPr>
        <p:spPr>
          <a:xfrm>
            <a:off x="5313210" y="5718480"/>
            <a:ext cx="1965960" cy="954107"/>
          </a:xfrm>
          <a:prstGeom prst="rect">
            <a:avLst/>
          </a:prstGeom>
          <a:noFill/>
        </p:spPr>
        <p:txBody>
          <a:bodyPr wrap="square" rtlCol="0" anchor="ctr">
            <a:spAutoFit/>
          </a:bodyPr>
          <a:lstStyle/>
          <a:p>
            <a:pPr algn="ctr"/>
            <a:r>
              <a:rPr lang="en-US" sz="1400" dirty="0"/>
              <a:t>Management discusses reasons with employee and creates </a:t>
            </a:r>
            <a:r>
              <a:rPr lang="en-US" sz="1400" b="1" dirty="0">
                <a:solidFill>
                  <a:srgbClr val="0066FF"/>
                </a:solidFill>
              </a:rPr>
              <a:t>SF-52 Personnel Action</a:t>
            </a:r>
          </a:p>
        </p:txBody>
      </p:sp>
      <p:sp>
        <p:nvSpPr>
          <p:cNvPr id="25" name="Arrow: Down 24">
            <a:extLst>
              <a:ext uri="{FF2B5EF4-FFF2-40B4-BE49-F238E27FC236}">
                <a16:creationId xmlns:a16="http://schemas.microsoft.com/office/drawing/2014/main" id="{BB8F5697-DC14-BA05-3470-86D5A25B9194}"/>
              </a:ext>
            </a:extLst>
          </p:cNvPr>
          <p:cNvSpPr/>
          <p:nvPr/>
        </p:nvSpPr>
        <p:spPr>
          <a:xfrm rot="16200000">
            <a:off x="7451986" y="5897148"/>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Right 25">
            <a:extLst>
              <a:ext uri="{FF2B5EF4-FFF2-40B4-BE49-F238E27FC236}">
                <a16:creationId xmlns:a16="http://schemas.microsoft.com/office/drawing/2014/main" id="{89748B72-7B17-C88F-8AEF-7994ECC62145}"/>
              </a:ext>
            </a:extLst>
          </p:cNvPr>
          <p:cNvSpPr/>
          <p:nvPr/>
        </p:nvSpPr>
        <p:spPr>
          <a:xfrm>
            <a:off x="2006267" y="4182999"/>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row: Right 26">
            <a:extLst>
              <a:ext uri="{FF2B5EF4-FFF2-40B4-BE49-F238E27FC236}">
                <a16:creationId xmlns:a16="http://schemas.microsoft.com/office/drawing/2014/main" id="{0A832B7B-3F9B-799A-E75E-62F9024FD748}"/>
              </a:ext>
            </a:extLst>
          </p:cNvPr>
          <p:cNvSpPr/>
          <p:nvPr/>
        </p:nvSpPr>
        <p:spPr>
          <a:xfrm>
            <a:off x="2079495" y="6051364"/>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0D05436A-856C-28B7-D8E5-5EC7ADD50810}"/>
              </a:ext>
            </a:extLst>
          </p:cNvPr>
          <p:cNvSpPr txBox="1"/>
          <p:nvPr/>
        </p:nvSpPr>
        <p:spPr>
          <a:xfrm>
            <a:off x="2524503" y="5906892"/>
            <a:ext cx="1965960" cy="646331"/>
          </a:xfrm>
          <a:prstGeom prst="rect">
            <a:avLst/>
          </a:prstGeom>
          <a:noFill/>
        </p:spPr>
        <p:txBody>
          <a:bodyPr wrap="square" rtlCol="0" anchor="ctr">
            <a:spAutoFit/>
          </a:bodyPr>
          <a:lstStyle/>
          <a:p>
            <a:pPr algn="ctr"/>
            <a:r>
              <a:rPr lang="en-US" dirty="0"/>
              <a:t>No Disciplinary Action</a:t>
            </a:r>
          </a:p>
        </p:txBody>
      </p:sp>
      <p:cxnSp>
        <p:nvCxnSpPr>
          <p:cNvPr id="29" name="Straight Connector 28">
            <a:extLst>
              <a:ext uri="{FF2B5EF4-FFF2-40B4-BE49-F238E27FC236}">
                <a16:creationId xmlns:a16="http://schemas.microsoft.com/office/drawing/2014/main" id="{B962951A-E041-B8AE-E23F-A241C5213FF5}"/>
              </a:ext>
            </a:extLst>
          </p:cNvPr>
          <p:cNvCxnSpPr>
            <a:cxnSpLocks/>
          </p:cNvCxnSpPr>
          <p:nvPr/>
        </p:nvCxnSpPr>
        <p:spPr>
          <a:xfrm>
            <a:off x="4447791" y="4432982"/>
            <a:ext cx="7543104" cy="0"/>
          </a:xfrm>
          <a:prstGeom prst="line">
            <a:avLst/>
          </a:prstGeom>
          <a:ln w="1587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Arrow: Right 29">
            <a:extLst>
              <a:ext uri="{FF2B5EF4-FFF2-40B4-BE49-F238E27FC236}">
                <a16:creationId xmlns:a16="http://schemas.microsoft.com/office/drawing/2014/main" id="{7EA77D79-4AAB-23E2-E3D4-622AD555358F}"/>
              </a:ext>
            </a:extLst>
          </p:cNvPr>
          <p:cNvSpPr/>
          <p:nvPr/>
        </p:nvSpPr>
        <p:spPr>
          <a:xfrm>
            <a:off x="4490463" y="4861326"/>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E3FC7055-66CD-9897-9DAA-336B5ED8FE56}"/>
              </a:ext>
            </a:extLst>
          </p:cNvPr>
          <p:cNvSpPr txBox="1"/>
          <p:nvPr/>
        </p:nvSpPr>
        <p:spPr>
          <a:xfrm>
            <a:off x="5345214" y="4515191"/>
            <a:ext cx="1901952" cy="954107"/>
          </a:xfrm>
          <a:prstGeom prst="rect">
            <a:avLst/>
          </a:prstGeom>
          <a:noFill/>
        </p:spPr>
        <p:txBody>
          <a:bodyPr wrap="square" rtlCol="0">
            <a:spAutoFit/>
          </a:bodyPr>
          <a:lstStyle/>
          <a:p>
            <a:r>
              <a:rPr lang="en-US" sz="1400" dirty="0"/>
              <a:t>Employee notified of pending adverse action but investigation is not complete</a:t>
            </a:r>
          </a:p>
        </p:txBody>
      </p:sp>
      <p:sp>
        <p:nvSpPr>
          <p:cNvPr id="32" name="Arrow: Right 31">
            <a:extLst>
              <a:ext uri="{FF2B5EF4-FFF2-40B4-BE49-F238E27FC236}">
                <a16:creationId xmlns:a16="http://schemas.microsoft.com/office/drawing/2014/main" id="{86ADE5AF-9224-A871-4691-05BFC2C65297}"/>
              </a:ext>
            </a:extLst>
          </p:cNvPr>
          <p:cNvSpPr/>
          <p:nvPr/>
        </p:nvSpPr>
        <p:spPr>
          <a:xfrm>
            <a:off x="9090415" y="2219008"/>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0EC609A6-F1BA-237B-35DA-2BA64D695019}"/>
              </a:ext>
            </a:extLst>
          </p:cNvPr>
          <p:cNvSpPr txBox="1"/>
          <p:nvPr/>
        </p:nvSpPr>
        <p:spPr>
          <a:xfrm>
            <a:off x="9831037" y="1992974"/>
            <a:ext cx="1901952" cy="738664"/>
          </a:xfrm>
          <a:prstGeom prst="rect">
            <a:avLst/>
          </a:prstGeom>
          <a:noFill/>
        </p:spPr>
        <p:txBody>
          <a:bodyPr wrap="square" rtlCol="0">
            <a:spAutoFit/>
          </a:bodyPr>
          <a:lstStyle/>
          <a:p>
            <a:r>
              <a:rPr lang="en-US" sz="1400" dirty="0"/>
              <a:t>Acceptance – 30 calendar days to move from date on </a:t>
            </a:r>
            <a:r>
              <a:rPr lang="en-US" sz="1400" b="1" dirty="0">
                <a:solidFill>
                  <a:srgbClr val="0066FF"/>
                </a:solidFill>
              </a:rPr>
              <a:t>MFR</a:t>
            </a:r>
          </a:p>
        </p:txBody>
      </p:sp>
      <p:cxnSp>
        <p:nvCxnSpPr>
          <p:cNvPr id="34" name="Straight Connector 33">
            <a:extLst>
              <a:ext uri="{FF2B5EF4-FFF2-40B4-BE49-F238E27FC236}">
                <a16:creationId xmlns:a16="http://schemas.microsoft.com/office/drawing/2014/main" id="{909031BC-87F8-0F0B-567F-6BFCE4B74849}"/>
              </a:ext>
            </a:extLst>
          </p:cNvPr>
          <p:cNvCxnSpPr>
            <a:cxnSpLocks/>
          </p:cNvCxnSpPr>
          <p:nvPr/>
        </p:nvCxnSpPr>
        <p:spPr>
          <a:xfrm>
            <a:off x="8911302" y="1825257"/>
            <a:ext cx="2821687" cy="0"/>
          </a:xfrm>
          <a:prstGeom prst="line">
            <a:avLst/>
          </a:prstGeom>
        </p:spPr>
        <p:style>
          <a:lnRef idx="3">
            <a:schemeClr val="dk1"/>
          </a:lnRef>
          <a:fillRef idx="0">
            <a:schemeClr val="dk1"/>
          </a:fillRef>
          <a:effectRef idx="2">
            <a:schemeClr val="dk1"/>
          </a:effectRef>
          <a:fontRef idx="minor">
            <a:schemeClr val="tx1"/>
          </a:fontRef>
        </p:style>
      </p:cxnSp>
      <p:sp>
        <p:nvSpPr>
          <p:cNvPr id="35" name="Arrow: Right 34">
            <a:extLst>
              <a:ext uri="{FF2B5EF4-FFF2-40B4-BE49-F238E27FC236}">
                <a16:creationId xmlns:a16="http://schemas.microsoft.com/office/drawing/2014/main" id="{52A426AF-1F26-2CC8-BD27-B06D9BCB79A7}"/>
              </a:ext>
            </a:extLst>
          </p:cNvPr>
          <p:cNvSpPr/>
          <p:nvPr/>
        </p:nvSpPr>
        <p:spPr>
          <a:xfrm>
            <a:off x="9090415" y="1049686"/>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3874A1D-4A39-C5A9-AC5D-73FDBA8DB4E3}"/>
              </a:ext>
            </a:extLst>
          </p:cNvPr>
          <p:cNvSpPr txBox="1"/>
          <p:nvPr/>
        </p:nvSpPr>
        <p:spPr>
          <a:xfrm>
            <a:off x="9766053" y="664060"/>
            <a:ext cx="1901952" cy="1169551"/>
          </a:xfrm>
          <a:prstGeom prst="rect">
            <a:avLst/>
          </a:prstGeom>
          <a:noFill/>
        </p:spPr>
        <p:txBody>
          <a:bodyPr wrap="square" rtlCol="0">
            <a:spAutoFit/>
          </a:bodyPr>
          <a:lstStyle/>
          <a:p>
            <a:r>
              <a:rPr lang="en-US" sz="1400" dirty="0"/>
              <a:t>Denial – Employee will removed for efficiency of the service 30 calendar days from date of </a:t>
            </a:r>
            <a:r>
              <a:rPr lang="en-US" sz="1400" b="1" dirty="0">
                <a:solidFill>
                  <a:srgbClr val="0066FF"/>
                </a:solidFill>
              </a:rPr>
              <a:t>MFR</a:t>
            </a:r>
          </a:p>
        </p:txBody>
      </p:sp>
      <p:sp>
        <p:nvSpPr>
          <p:cNvPr id="37" name="TextBox 36">
            <a:extLst>
              <a:ext uri="{FF2B5EF4-FFF2-40B4-BE49-F238E27FC236}">
                <a16:creationId xmlns:a16="http://schemas.microsoft.com/office/drawing/2014/main" id="{3A51F8E0-941B-0A43-6B41-09B374B6BCED}"/>
              </a:ext>
            </a:extLst>
          </p:cNvPr>
          <p:cNvSpPr txBox="1"/>
          <p:nvPr/>
        </p:nvSpPr>
        <p:spPr>
          <a:xfrm>
            <a:off x="7173179" y="1155991"/>
            <a:ext cx="1965960" cy="1200329"/>
          </a:xfrm>
          <a:prstGeom prst="rect">
            <a:avLst/>
          </a:prstGeom>
          <a:noFill/>
        </p:spPr>
        <p:txBody>
          <a:bodyPr wrap="square" rtlCol="0" anchor="ctr">
            <a:spAutoFit/>
          </a:bodyPr>
          <a:lstStyle/>
          <a:p>
            <a:pPr algn="ctr"/>
            <a:r>
              <a:rPr lang="en-US" dirty="0"/>
              <a:t>Employee Has 5 Calendar days to decide after receipt of</a:t>
            </a:r>
            <a:r>
              <a:rPr lang="en-US" b="1" dirty="0"/>
              <a:t> </a:t>
            </a:r>
            <a:r>
              <a:rPr lang="en-US" b="1" dirty="0">
                <a:solidFill>
                  <a:srgbClr val="0066FF"/>
                </a:solidFill>
              </a:rPr>
              <a:t>MFR</a:t>
            </a:r>
          </a:p>
        </p:txBody>
      </p:sp>
      <p:sp>
        <p:nvSpPr>
          <p:cNvPr id="38" name="TextBox 37">
            <a:extLst>
              <a:ext uri="{FF2B5EF4-FFF2-40B4-BE49-F238E27FC236}">
                <a16:creationId xmlns:a16="http://schemas.microsoft.com/office/drawing/2014/main" id="{B86BA896-C895-6E28-E12E-56AD915F99E1}"/>
              </a:ext>
            </a:extLst>
          </p:cNvPr>
          <p:cNvSpPr txBox="1"/>
          <p:nvPr/>
        </p:nvSpPr>
        <p:spPr>
          <a:xfrm>
            <a:off x="7950110" y="5632760"/>
            <a:ext cx="1965960" cy="1092607"/>
          </a:xfrm>
          <a:prstGeom prst="rect">
            <a:avLst/>
          </a:prstGeom>
          <a:noFill/>
        </p:spPr>
        <p:txBody>
          <a:bodyPr wrap="square" rtlCol="0" anchor="ctr">
            <a:spAutoFit/>
          </a:bodyPr>
          <a:lstStyle/>
          <a:p>
            <a:pPr algn="ctr"/>
            <a:r>
              <a:rPr lang="en-US" sz="1300" dirty="0"/>
              <a:t>HRO processes separation action which will take place at midnight on the termination date requested by employee</a:t>
            </a:r>
            <a:endParaRPr lang="en-US" sz="1300" b="1" dirty="0">
              <a:solidFill>
                <a:srgbClr val="0066FF"/>
              </a:solidFill>
            </a:endParaRPr>
          </a:p>
        </p:txBody>
      </p:sp>
      <p:sp>
        <p:nvSpPr>
          <p:cNvPr id="39" name="TextBox 38">
            <a:extLst>
              <a:ext uri="{FF2B5EF4-FFF2-40B4-BE49-F238E27FC236}">
                <a16:creationId xmlns:a16="http://schemas.microsoft.com/office/drawing/2014/main" id="{EB855906-A516-176B-E550-F8806438E253}"/>
              </a:ext>
            </a:extLst>
          </p:cNvPr>
          <p:cNvSpPr txBox="1"/>
          <p:nvPr/>
        </p:nvSpPr>
        <p:spPr>
          <a:xfrm>
            <a:off x="10302672" y="5814560"/>
            <a:ext cx="1965960" cy="523220"/>
          </a:xfrm>
          <a:prstGeom prst="rect">
            <a:avLst/>
          </a:prstGeom>
          <a:noFill/>
        </p:spPr>
        <p:txBody>
          <a:bodyPr wrap="square" rtlCol="0" anchor="ctr">
            <a:spAutoFit/>
          </a:bodyPr>
          <a:lstStyle/>
          <a:p>
            <a:pPr algn="ctr"/>
            <a:r>
              <a:rPr lang="en-US" sz="1400" dirty="0"/>
              <a:t>No negative comments on </a:t>
            </a:r>
            <a:r>
              <a:rPr lang="en-US" sz="1400" b="1" dirty="0">
                <a:solidFill>
                  <a:srgbClr val="0066FF"/>
                </a:solidFill>
              </a:rPr>
              <a:t>SF-50</a:t>
            </a:r>
          </a:p>
        </p:txBody>
      </p:sp>
      <p:sp>
        <p:nvSpPr>
          <p:cNvPr id="40" name="Arrow: Down 39">
            <a:extLst>
              <a:ext uri="{FF2B5EF4-FFF2-40B4-BE49-F238E27FC236}">
                <a16:creationId xmlns:a16="http://schemas.microsoft.com/office/drawing/2014/main" id="{053F3CA5-81FD-2F9C-E080-E64BF862654E}"/>
              </a:ext>
            </a:extLst>
          </p:cNvPr>
          <p:cNvSpPr/>
          <p:nvPr/>
        </p:nvSpPr>
        <p:spPr>
          <a:xfrm rot="16200000">
            <a:off x="10057669" y="4745357"/>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Arrow: Down 40">
            <a:extLst>
              <a:ext uri="{FF2B5EF4-FFF2-40B4-BE49-F238E27FC236}">
                <a16:creationId xmlns:a16="http://schemas.microsoft.com/office/drawing/2014/main" id="{078EEC79-FEB5-1AF4-A7E0-DCB1ECCB31C9}"/>
              </a:ext>
            </a:extLst>
          </p:cNvPr>
          <p:cNvSpPr/>
          <p:nvPr/>
        </p:nvSpPr>
        <p:spPr>
          <a:xfrm rot="16200000">
            <a:off x="7451986" y="4745357"/>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39612B37-6AEA-783F-0B0D-9709DB618B0B}"/>
              </a:ext>
            </a:extLst>
          </p:cNvPr>
          <p:cNvSpPr txBox="1"/>
          <p:nvPr/>
        </p:nvSpPr>
        <p:spPr>
          <a:xfrm>
            <a:off x="7950110" y="4445941"/>
            <a:ext cx="1965960" cy="1092607"/>
          </a:xfrm>
          <a:prstGeom prst="rect">
            <a:avLst/>
          </a:prstGeom>
          <a:noFill/>
        </p:spPr>
        <p:txBody>
          <a:bodyPr wrap="square" rtlCol="0" anchor="ctr">
            <a:spAutoFit/>
          </a:bodyPr>
          <a:lstStyle/>
          <a:p>
            <a:pPr algn="ctr"/>
            <a:r>
              <a:rPr lang="en-US" sz="1300" dirty="0"/>
              <a:t>HRO processes separation action which will take place at midnight on the termination date requested by employee</a:t>
            </a:r>
            <a:endParaRPr lang="en-US" sz="1300" b="1" dirty="0">
              <a:solidFill>
                <a:srgbClr val="0066FF"/>
              </a:solidFill>
            </a:endParaRPr>
          </a:p>
        </p:txBody>
      </p:sp>
      <p:sp>
        <p:nvSpPr>
          <p:cNvPr id="43" name="TextBox 42">
            <a:extLst>
              <a:ext uri="{FF2B5EF4-FFF2-40B4-BE49-F238E27FC236}">
                <a16:creationId xmlns:a16="http://schemas.microsoft.com/office/drawing/2014/main" id="{70ECB183-4C87-8C20-9296-64A22C20F666}"/>
              </a:ext>
            </a:extLst>
          </p:cNvPr>
          <p:cNvSpPr txBox="1"/>
          <p:nvPr/>
        </p:nvSpPr>
        <p:spPr>
          <a:xfrm>
            <a:off x="10302672" y="4730634"/>
            <a:ext cx="1965960" cy="523220"/>
          </a:xfrm>
          <a:prstGeom prst="rect">
            <a:avLst/>
          </a:prstGeom>
          <a:noFill/>
        </p:spPr>
        <p:txBody>
          <a:bodyPr wrap="square" rtlCol="0" anchor="ctr">
            <a:spAutoFit/>
          </a:bodyPr>
          <a:lstStyle/>
          <a:p>
            <a:pPr algn="ctr"/>
            <a:r>
              <a:rPr lang="en-US" sz="1400" dirty="0"/>
              <a:t>No negative comments on </a:t>
            </a:r>
            <a:r>
              <a:rPr lang="en-US" sz="1400" b="1" dirty="0">
                <a:solidFill>
                  <a:srgbClr val="0066FF"/>
                </a:solidFill>
              </a:rPr>
              <a:t>SF-50</a:t>
            </a:r>
          </a:p>
        </p:txBody>
      </p:sp>
      <p:sp>
        <p:nvSpPr>
          <p:cNvPr id="46" name="Arrow: Down 45">
            <a:extLst>
              <a:ext uri="{FF2B5EF4-FFF2-40B4-BE49-F238E27FC236}">
                <a16:creationId xmlns:a16="http://schemas.microsoft.com/office/drawing/2014/main" id="{D74ABB85-4535-700D-49B4-8D3D48DA09C2}"/>
              </a:ext>
            </a:extLst>
          </p:cNvPr>
          <p:cNvSpPr/>
          <p:nvPr/>
        </p:nvSpPr>
        <p:spPr>
          <a:xfrm rot="16200000">
            <a:off x="10035881" y="3651644"/>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Down 46">
            <a:extLst>
              <a:ext uri="{FF2B5EF4-FFF2-40B4-BE49-F238E27FC236}">
                <a16:creationId xmlns:a16="http://schemas.microsoft.com/office/drawing/2014/main" id="{D253389A-3D7E-F8D4-6C29-F0434B156BCC}"/>
              </a:ext>
            </a:extLst>
          </p:cNvPr>
          <p:cNvSpPr/>
          <p:nvPr/>
        </p:nvSpPr>
        <p:spPr>
          <a:xfrm rot="16200000">
            <a:off x="7430198" y="3651644"/>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D0A4C579-BD71-32D6-0899-F09AE6BFA285}"/>
              </a:ext>
            </a:extLst>
          </p:cNvPr>
          <p:cNvSpPr txBox="1"/>
          <p:nvPr/>
        </p:nvSpPr>
        <p:spPr>
          <a:xfrm>
            <a:off x="7928322" y="3352228"/>
            <a:ext cx="1965960" cy="1092607"/>
          </a:xfrm>
          <a:prstGeom prst="rect">
            <a:avLst/>
          </a:prstGeom>
          <a:noFill/>
        </p:spPr>
        <p:txBody>
          <a:bodyPr wrap="square" rtlCol="0" anchor="ctr">
            <a:spAutoFit/>
          </a:bodyPr>
          <a:lstStyle/>
          <a:p>
            <a:pPr algn="ctr"/>
            <a:r>
              <a:rPr lang="en-US" sz="1300" dirty="0"/>
              <a:t>HRO processes separation action which will take place at midnight on the termination date requested by employee</a:t>
            </a:r>
            <a:endParaRPr lang="en-US" sz="1300" b="1" dirty="0">
              <a:solidFill>
                <a:srgbClr val="0066FF"/>
              </a:solidFill>
            </a:endParaRPr>
          </a:p>
        </p:txBody>
      </p:sp>
      <p:sp>
        <p:nvSpPr>
          <p:cNvPr id="49" name="TextBox 48">
            <a:extLst>
              <a:ext uri="{FF2B5EF4-FFF2-40B4-BE49-F238E27FC236}">
                <a16:creationId xmlns:a16="http://schemas.microsoft.com/office/drawing/2014/main" id="{AA913F62-C6F6-F76D-3150-CF96D72EEB6B}"/>
              </a:ext>
            </a:extLst>
          </p:cNvPr>
          <p:cNvSpPr txBox="1"/>
          <p:nvPr/>
        </p:nvSpPr>
        <p:spPr>
          <a:xfrm>
            <a:off x="10280884" y="3529199"/>
            <a:ext cx="1965960" cy="738664"/>
          </a:xfrm>
          <a:prstGeom prst="rect">
            <a:avLst/>
          </a:prstGeom>
          <a:noFill/>
        </p:spPr>
        <p:txBody>
          <a:bodyPr wrap="square" rtlCol="0" anchor="ctr">
            <a:spAutoFit/>
          </a:bodyPr>
          <a:lstStyle/>
          <a:p>
            <a:pPr algn="ctr"/>
            <a:r>
              <a:rPr lang="en-US" sz="1400" dirty="0"/>
              <a:t>Negative comments on </a:t>
            </a:r>
            <a:r>
              <a:rPr lang="en-US" sz="1400" b="1" dirty="0">
                <a:solidFill>
                  <a:srgbClr val="0066FF"/>
                </a:solidFill>
              </a:rPr>
              <a:t>SF-50 </a:t>
            </a:r>
            <a:r>
              <a:rPr lang="en-US" sz="1400" dirty="0"/>
              <a:t>IAW with </a:t>
            </a:r>
          </a:p>
          <a:p>
            <a:pPr algn="ctr"/>
            <a:r>
              <a:rPr lang="en-US" sz="1400" dirty="0"/>
              <a:t>5 USC 3322</a:t>
            </a:r>
          </a:p>
        </p:txBody>
      </p:sp>
    </p:spTree>
    <p:extLst>
      <p:ext uri="{BB962C8B-B14F-4D97-AF65-F5344CB8AC3E}">
        <p14:creationId xmlns:p14="http://schemas.microsoft.com/office/powerpoint/2010/main" val="4100149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B55CF5-E9F7-2504-C5A2-78EDE9ACDED0}"/>
              </a:ext>
            </a:extLst>
          </p:cNvPr>
          <p:cNvSpPr txBox="1"/>
          <p:nvPr/>
        </p:nvSpPr>
        <p:spPr>
          <a:xfrm>
            <a:off x="5087141" y="2694360"/>
            <a:ext cx="1965960" cy="1600438"/>
          </a:xfrm>
          <a:prstGeom prst="rect">
            <a:avLst/>
          </a:prstGeom>
          <a:noFill/>
        </p:spPr>
        <p:txBody>
          <a:bodyPr wrap="square" rtlCol="0" anchor="ctr">
            <a:spAutoFit/>
          </a:bodyPr>
          <a:lstStyle/>
          <a:p>
            <a:pPr algn="ctr"/>
            <a:r>
              <a:rPr lang="en-US" sz="1400" dirty="0"/>
              <a:t>After two days of no contact, send a </a:t>
            </a:r>
            <a:r>
              <a:rPr lang="en-US" sz="1400" b="1" dirty="0">
                <a:solidFill>
                  <a:srgbClr val="0066FF"/>
                </a:solidFill>
              </a:rPr>
              <a:t>certified return receipt letter </a:t>
            </a:r>
            <a:r>
              <a:rPr lang="en-US" sz="1400" dirty="0"/>
              <a:t>to the employee’s HOR and notify them they are being coded AWOL and need to make contact</a:t>
            </a:r>
          </a:p>
        </p:txBody>
      </p:sp>
      <p:sp>
        <p:nvSpPr>
          <p:cNvPr id="5" name="Arrow: Down 4">
            <a:extLst>
              <a:ext uri="{FF2B5EF4-FFF2-40B4-BE49-F238E27FC236}">
                <a16:creationId xmlns:a16="http://schemas.microsoft.com/office/drawing/2014/main" id="{CEC11EE4-4BA1-B605-4C26-74888F88E869}"/>
              </a:ext>
            </a:extLst>
          </p:cNvPr>
          <p:cNvSpPr/>
          <p:nvPr/>
        </p:nvSpPr>
        <p:spPr>
          <a:xfrm rot="16200000">
            <a:off x="2113518" y="3194402"/>
            <a:ext cx="338328" cy="6003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2D8811A-F96E-2DED-1BE0-F0D66706314D}"/>
              </a:ext>
            </a:extLst>
          </p:cNvPr>
          <p:cNvSpPr txBox="1"/>
          <p:nvPr/>
        </p:nvSpPr>
        <p:spPr>
          <a:xfrm>
            <a:off x="2582860" y="2909803"/>
            <a:ext cx="1965960" cy="1169551"/>
          </a:xfrm>
          <a:prstGeom prst="rect">
            <a:avLst/>
          </a:prstGeom>
          <a:noFill/>
        </p:spPr>
        <p:txBody>
          <a:bodyPr wrap="square" rtlCol="0" anchor="ctr">
            <a:spAutoFit/>
          </a:bodyPr>
          <a:lstStyle/>
          <a:p>
            <a:pPr algn="ctr"/>
            <a:r>
              <a:rPr lang="en-US" sz="1400" dirty="0"/>
              <a:t>Management should immediately attempt to contact the employee and begin to code them </a:t>
            </a:r>
            <a:r>
              <a:rPr lang="en-US" sz="1400" b="1" dirty="0">
                <a:solidFill>
                  <a:srgbClr val="0066FF"/>
                </a:solidFill>
              </a:rPr>
              <a:t>AWOL in ATAAPS</a:t>
            </a:r>
          </a:p>
        </p:txBody>
      </p:sp>
      <p:sp>
        <p:nvSpPr>
          <p:cNvPr id="9" name="Arrow: Right 8">
            <a:extLst>
              <a:ext uri="{FF2B5EF4-FFF2-40B4-BE49-F238E27FC236}">
                <a16:creationId xmlns:a16="http://schemas.microsoft.com/office/drawing/2014/main" id="{5ECD3312-0FDB-1774-91A6-BC5403293A3E}"/>
              </a:ext>
            </a:extLst>
          </p:cNvPr>
          <p:cNvSpPr/>
          <p:nvPr/>
        </p:nvSpPr>
        <p:spPr>
          <a:xfrm>
            <a:off x="9631861" y="1799938"/>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Right 17">
            <a:extLst>
              <a:ext uri="{FF2B5EF4-FFF2-40B4-BE49-F238E27FC236}">
                <a16:creationId xmlns:a16="http://schemas.microsoft.com/office/drawing/2014/main" id="{BB3E95EB-A39A-82D5-0730-E2FB0FAE4C06}"/>
              </a:ext>
            </a:extLst>
          </p:cNvPr>
          <p:cNvSpPr/>
          <p:nvPr/>
        </p:nvSpPr>
        <p:spPr>
          <a:xfrm>
            <a:off x="4515927" y="332541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1AADA89-7086-CC08-7D03-D85EE942FE68}"/>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Abandonment of Position</a:t>
            </a:r>
          </a:p>
        </p:txBody>
      </p:sp>
      <p:sp>
        <p:nvSpPr>
          <p:cNvPr id="37" name="TextBox 36">
            <a:extLst>
              <a:ext uri="{FF2B5EF4-FFF2-40B4-BE49-F238E27FC236}">
                <a16:creationId xmlns:a16="http://schemas.microsoft.com/office/drawing/2014/main" id="{3A51F8E0-941B-0A43-6B41-09B374B6BCED}"/>
              </a:ext>
            </a:extLst>
          </p:cNvPr>
          <p:cNvSpPr txBox="1"/>
          <p:nvPr/>
        </p:nvSpPr>
        <p:spPr>
          <a:xfrm>
            <a:off x="7582494" y="2694360"/>
            <a:ext cx="2105190" cy="1600438"/>
          </a:xfrm>
          <a:prstGeom prst="rect">
            <a:avLst/>
          </a:prstGeom>
          <a:noFill/>
        </p:spPr>
        <p:txBody>
          <a:bodyPr wrap="square" rtlCol="0" anchor="ctr">
            <a:spAutoFit/>
          </a:bodyPr>
          <a:lstStyle/>
          <a:p>
            <a:pPr algn="ctr"/>
            <a:r>
              <a:rPr lang="en-US" sz="1400" dirty="0"/>
              <a:t>After ten calendar days of no contact from the employee, have a Proposing Official prepare a </a:t>
            </a:r>
            <a:r>
              <a:rPr lang="en-US" sz="1400" b="1" dirty="0">
                <a:solidFill>
                  <a:srgbClr val="0066FF"/>
                </a:solidFill>
              </a:rPr>
              <a:t>memo for removal based on abandonment of position</a:t>
            </a:r>
          </a:p>
        </p:txBody>
      </p:sp>
      <p:sp>
        <p:nvSpPr>
          <p:cNvPr id="2" name="TextBox 1">
            <a:extLst>
              <a:ext uri="{FF2B5EF4-FFF2-40B4-BE49-F238E27FC236}">
                <a16:creationId xmlns:a16="http://schemas.microsoft.com/office/drawing/2014/main" id="{9E3855D3-C8B8-0CDD-1434-8E8E5D418033}"/>
              </a:ext>
            </a:extLst>
          </p:cNvPr>
          <p:cNvSpPr txBox="1"/>
          <p:nvPr/>
        </p:nvSpPr>
        <p:spPr>
          <a:xfrm>
            <a:off x="92494" y="3017525"/>
            <a:ext cx="1965960" cy="954107"/>
          </a:xfrm>
          <a:prstGeom prst="rect">
            <a:avLst/>
          </a:prstGeom>
          <a:noFill/>
        </p:spPr>
        <p:txBody>
          <a:bodyPr wrap="square" rtlCol="0" anchor="ctr">
            <a:spAutoFit/>
          </a:bodyPr>
          <a:lstStyle/>
          <a:p>
            <a:pPr algn="ctr"/>
            <a:r>
              <a:rPr lang="en-US" sz="1400" dirty="0"/>
              <a:t>Employee Fails to make contact with their supervisor and is not present for work</a:t>
            </a:r>
          </a:p>
        </p:txBody>
      </p:sp>
      <p:sp>
        <p:nvSpPr>
          <p:cNvPr id="7" name="Arrow: Right 6">
            <a:extLst>
              <a:ext uri="{FF2B5EF4-FFF2-40B4-BE49-F238E27FC236}">
                <a16:creationId xmlns:a16="http://schemas.microsoft.com/office/drawing/2014/main" id="{F690F567-C97A-D37B-02F4-5627E5D82F25}"/>
              </a:ext>
            </a:extLst>
          </p:cNvPr>
          <p:cNvSpPr/>
          <p:nvPr/>
        </p:nvSpPr>
        <p:spPr>
          <a:xfrm>
            <a:off x="7044368" y="332541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3E36E01E-7AB9-E180-EE73-E4C75C589EF2}"/>
              </a:ext>
            </a:extLst>
          </p:cNvPr>
          <p:cNvSpPr txBox="1"/>
          <p:nvPr/>
        </p:nvSpPr>
        <p:spPr>
          <a:xfrm>
            <a:off x="10029119" y="946490"/>
            <a:ext cx="2105190" cy="2031325"/>
          </a:xfrm>
          <a:prstGeom prst="rect">
            <a:avLst/>
          </a:prstGeom>
          <a:noFill/>
        </p:spPr>
        <p:txBody>
          <a:bodyPr wrap="square" rtlCol="0" anchor="ctr">
            <a:spAutoFit/>
          </a:bodyPr>
          <a:lstStyle/>
          <a:p>
            <a:pPr algn="ctr"/>
            <a:r>
              <a:rPr lang="en-US" sz="1400" dirty="0"/>
              <a:t>Proposing Official sends Proposal for Removal Memo via </a:t>
            </a:r>
            <a:r>
              <a:rPr lang="en-US" sz="1400" b="1" dirty="0">
                <a:solidFill>
                  <a:srgbClr val="0066FF"/>
                </a:solidFill>
              </a:rPr>
              <a:t>certified return receipt letter </a:t>
            </a:r>
            <a:r>
              <a:rPr lang="en-US" sz="1400" dirty="0"/>
              <a:t>to the employee’s HOR.  Employee has </a:t>
            </a:r>
            <a:r>
              <a:rPr lang="en-US" sz="1400" b="1" dirty="0"/>
              <a:t>30-day </a:t>
            </a:r>
            <a:r>
              <a:rPr lang="en-US" sz="1400" dirty="0"/>
              <a:t>response period (per CBA) to respond to the Deciding Official.  </a:t>
            </a:r>
            <a:endParaRPr lang="en-US" sz="1400" i="1" dirty="0"/>
          </a:p>
        </p:txBody>
      </p:sp>
      <p:sp>
        <p:nvSpPr>
          <p:cNvPr id="11" name="Arrow: Right 10">
            <a:extLst>
              <a:ext uri="{FF2B5EF4-FFF2-40B4-BE49-F238E27FC236}">
                <a16:creationId xmlns:a16="http://schemas.microsoft.com/office/drawing/2014/main" id="{A2518F15-97AF-5505-85F8-060DEE45EFB3}"/>
              </a:ext>
            </a:extLst>
          </p:cNvPr>
          <p:cNvSpPr/>
          <p:nvPr/>
        </p:nvSpPr>
        <p:spPr>
          <a:xfrm>
            <a:off x="9637957" y="4750402"/>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9339424E-3B79-2B95-C7E4-0EAED15F89FA}"/>
              </a:ext>
            </a:extLst>
          </p:cNvPr>
          <p:cNvSpPr txBox="1"/>
          <p:nvPr/>
        </p:nvSpPr>
        <p:spPr>
          <a:xfrm>
            <a:off x="10217077" y="3580739"/>
            <a:ext cx="1887468" cy="2677656"/>
          </a:xfrm>
          <a:prstGeom prst="rect">
            <a:avLst/>
          </a:prstGeom>
          <a:noFill/>
        </p:spPr>
        <p:txBody>
          <a:bodyPr wrap="square" rtlCol="0" anchor="ctr">
            <a:spAutoFit/>
          </a:bodyPr>
          <a:lstStyle/>
          <a:p>
            <a:pPr algn="ctr"/>
            <a:r>
              <a:rPr lang="en-US" sz="1400" dirty="0"/>
              <a:t>No employee response will result in the Manager sending a </a:t>
            </a:r>
            <a:r>
              <a:rPr lang="en-US" sz="1400" b="1" dirty="0">
                <a:solidFill>
                  <a:srgbClr val="0066FF"/>
                </a:solidFill>
              </a:rPr>
              <a:t>SF-52</a:t>
            </a:r>
            <a:r>
              <a:rPr lang="en-US" sz="1400" dirty="0"/>
              <a:t> to HRO for a </a:t>
            </a:r>
            <a:r>
              <a:rPr lang="en-US" sz="1400" i="1" dirty="0"/>
              <a:t>non-disciplinary removal </a:t>
            </a:r>
            <a:r>
              <a:rPr lang="en-US" sz="1400" dirty="0"/>
              <a:t>with </a:t>
            </a:r>
            <a:r>
              <a:rPr lang="en-US" sz="1400" b="1" dirty="0"/>
              <a:t>NO</a:t>
            </a:r>
            <a:r>
              <a:rPr lang="en-US" sz="1400" dirty="0"/>
              <a:t> negative comments on </a:t>
            </a:r>
            <a:r>
              <a:rPr lang="en-US" sz="1400" b="1" dirty="0">
                <a:solidFill>
                  <a:srgbClr val="0066FF"/>
                </a:solidFill>
              </a:rPr>
              <a:t>SF-50</a:t>
            </a:r>
            <a:r>
              <a:rPr lang="en-US" sz="1400" dirty="0"/>
              <a:t>.  In addition, the </a:t>
            </a:r>
            <a:r>
              <a:rPr lang="en-US" sz="1400" b="1" dirty="0">
                <a:solidFill>
                  <a:srgbClr val="0066FF"/>
                </a:solidFill>
              </a:rPr>
              <a:t>Deciding Official Memo </a:t>
            </a:r>
            <a:r>
              <a:rPr lang="en-US" sz="1400" dirty="0"/>
              <a:t>should be sent </a:t>
            </a:r>
            <a:r>
              <a:rPr lang="en-US" sz="1400" b="1" dirty="0">
                <a:solidFill>
                  <a:srgbClr val="0066FF"/>
                </a:solidFill>
              </a:rPr>
              <a:t>certified return receipt letter </a:t>
            </a:r>
            <a:r>
              <a:rPr lang="en-US" sz="1400" dirty="0"/>
              <a:t>to the employee’s HOR.</a:t>
            </a:r>
            <a:r>
              <a:rPr lang="en-US" sz="1400" b="1" dirty="0">
                <a:solidFill>
                  <a:srgbClr val="0066FF"/>
                </a:solidFill>
              </a:rPr>
              <a:t> </a:t>
            </a:r>
            <a:endParaRPr lang="en-US" sz="1400" b="1" i="1" dirty="0">
              <a:solidFill>
                <a:srgbClr val="0066FF"/>
              </a:solidFill>
            </a:endParaRPr>
          </a:p>
        </p:txBody>
      </p:sp>
    </p:spTree>
    <p:extLst>
      <p:ext uri="{BB962C8B-B14F-4D97-AF65-F5344CB8AC3E}">
        <p14:creationId xmlns:p14="http://schemas.microsoft.com/office/powerpoint/2010/main" val="2980923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0D530-3385-BA9A-C0BC-66F140D5891C}"/>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294045D-213C-E198-C55F-B585A3EC2D50}"/>
              </a:ext>
            </a:extLst>
          </p:cNvPr>
          <p:cNvGraphicFramePr>
            <a:graphicFrameLocks noGrp="1"/>
          </p:cNvGraphicFramePr>
          <p:nvPr/>
        </p:nvGraphicFramePr>
        <p:xfrm>
          <a:off x="1193311" y="1004935"/>
          <a:ext cx="9805378" cy="3764280"/>
        </p:xfrm>
        <a:graphic>
          <a:graphicData uri="http://schemas.openxmlformats.org/drawingml/2006/table">
            <a:tbl>
              <a:tblPr firstRow="1" bandRow="1">
                <a:tableStyleId>{5C22544A-7EE6-4342-B048-85BDC9FD1C3A}</a:tableStyleId>
              </a:tblPr>
              <a:tblGrid>
                <a:gridCol w="1660940">
                  <a:extLst>
                    <a:ext uri="{9D8B030D-6E8A-4147-A177-3AD203B41FA5}">
                      <a16:colId xmlns:a16="http://schemas.microsoft.com/office/drawing/2014/main" val="420012694"/>
                    </a:ext>
                  </a:extLst>
                </a:gridCol>
                <a:gridCol w="1113123">
                  <a:extLst>
                    <a:ext uri="{9D8B030D-6E8A-4147-A177-3AD203B41FA5}">
                      <a16:colId xmlns:a16="http://schemas.microsoft.com/office/drawing/2014/main" val="486322138"/>
                    </a:ext>
                  </a:extLst>
                </a:gridCol>
                <a:gridCol w="1171886">
                  <a:extLst>
                    <a:ext uri="{9D8B030D-6E8A-4147-A177-3AD203B41FA5}">
                      <a16:colId xmlns:a16="http://schemas.microsoft.com/office/drawing/2014/main" val="2501767982"/>
                    </a:ext>
                  </a:extLst>
                </a:gridCol>
                <a:gridCol w="1171886">
                  <a:extLst>
                    <a:ext uri="{9D8B030D-6E8A-4147-A177-3AD203B41FA5}">
                      <a16:colId xmlns:a16="http://schemas.microsoft.com/office/drawing/2014/main" val="811730378"/>
                    </a:ext>
                  </a:extLst>
                </a:gridCol>
                <a:gridCol w="1301734">
                  <a:extLst>
                    <a:ext uri="{9D8B030D-6E8A-4147-A177-3AD203B41FA5}">
                      <a16:colId xmlns:a16="http://schemas.microsoft.com/office/drawing/2014/main" val="1486267870"/>
                    </a:ext>
                  </a:extLst>
                </a:gridCol>
                <a:gridCol w="3385809">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Failure to Meet Conditions of Employment - General</a:t>
                      </a:r>
                    </a:p>
                    <a:p>
                      <a:endParaRPr lang="en-US" sz="1600" dirty="0"/>
                    </a:p>
                  </a:txBody>
                  <a:tcPr/>
                </a:tc>
                <a:tc>
                  <a:txBody>
                    <a:bodyPr/>
                    <a:lstStyle/>
                    <a:p>
                      <a:pPr marL="0" algn="ctr" defTabSz="914400" rtl="0" eaLnBrk="1" latinLnBrk="0" hangingPunct="1"/>
                      <a:r>
                        <a:rPr lang="en-US" sz="900" kern="1200" dirty="0">
                          <a:solidFill>
                            <a:schemeClr val="tx1"/>
                          </a:solidFill>
                          <a:latin typeface="+mn-lt"/>
                          <a:ea typeface="+mn-ea"/>
                          <a:cs typeface="+mn-cs"/>
                        </a:rPr>
                        <a:t>5 CFR 213.3102(j)(4)</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752.401</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USC 75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715 (c5)</a:t>
                      </a:r>
                    </a:p>
                  </a:txBody>
                  <a:tcPr/>
                </a:tc>
                <a:tc>
                  <a:txBody>
                    <a:bodyPr/>
                    <a:lstStyle/>
                    <a:p>
                      <a:pPr marL="0" algn="ctr" defTabSz="914400" rtl="0" eaLnBrk="1" latinLnBrk="0" hangingPunct="1"/>
                      <a:r>
                        <a:rPr lang="en-US" sz="900" kern="1200" dirty="0">
                          <a:solidFill>
                            <a:schemeClr val="dk1"/>
                          </a:solidFill>
                          <a:latin typeface="+mn-lt"/>
                          <a:ea typeface="+mn-ea"/>
                          <a:cs typeface="+mn-cs"/>
                        </a:rPr>
                        <a:t>30 Calendar Days from receipt of Notice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Memorandum for Record (MFR)</a:t>
                      </a:r>
                    </a:p>
                    <a:p>
                      <a:pPr marL="0" algn="ctr" defTabSz="914400" rtl="0" eaLnBrk="1" latinLnBrk="0" hangingPunct="1"/>
                      <a:endParaRPr lang="en-US" sz="900" kern="1200" dirty="0">
                        <a:solidFill>
                          <a:schemeClr val="tx1"/>
                        </a:solidFill>
                        <a:latin typeface="+mn-lt"/>
                        <a:ea typeface="+mn-ea"/>
                        <a:cs typeface="+mn-cs"/>
                      </a:endParaRPr>
                    </a:p>
                  </a:txBody>
                  <a:tcPr/>
                </a:tc>
                <a:tc>
                  <a:txBody>
                    <a:bodyPr/>
                    <a:lstStyle/>
                    <a:p>
                      <a:pPr marL="0" algn="l" defTabSz="914400" rtl="0" eaLnBrk="1" latinLnBrk="0" hangingPunct="1"/>
                      <a:r>
                        <a:rPr lang="en-US" sz="900" dirty="0"/>
                        <a:t>Failure to maintain duty or position qualifications such as flying status, a government driver’s license, current qualifications as an aircrew member, physical standards required for an aircrew member, revocation of authorization to carry a firearm, or security clearance or any other bona-fide, documented condition of employment, may result in separation. Although conditions leading to these failures may result in their own disciplinary actions, separations under these conditions are not considered disciplinary. </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6035510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Failure to Meet Conditions of Employment – Military Technician</a:t>
                      </a:r>
                    </a:p>
                  </a:txBody>
                  <a:tcPr/>
                </a:tc>
                <a:tc>
                  <a:txBody>
                    <a:bodyPr/>
                    <a:lstStyle/>
                    <a:p>
                      <a:pPr marL="0" algn="ctr" defTabSz="914400" rtl="0" eaLnBrk="1" latinLnBrk="0" hangingPunct="1"/>
                      <a:r>
                        <a:rPr lang="en-US" sz="900" kern="1200" dirty="0">
                          <a:solidFill>
                            <a:schemeClr val="tx1"/>
                          </a:solidFill>
                          <a:latin typeface="+mn-lt"/>
                          <a:ea typeface="+mn-ea"/>
                          <a:cs typeface="+mn-cs"/>
                        </a:rPr>
                        <a:t>5 CFR 213.3102(j)(4)</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752.401</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USC 75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715 (c6/c7)</a:t>
                      </a:r>
                    </a:p>
                  </a:txBody>
                  <a:tcPr/>
                </a:tc>
                <a:tc>
                  <a:txBody>
                    <a:bodyPr/>
                    <a:lstStyle/>
                    <a:p>
                      <a:pPr marL="0" algn="ctr" defTabSz="914400" rtl="0" eaLnBrk="1" latinLnBrk="0" hangingPunct="1"/>
                      <a:r>
                        <a:rPr lang="en-US" sz="900" kern="1200" dirty="0">
                          <a:solidFill>
                            <a:schemeClr val="dk1"/>
                          </a:solidFill>
                          <a:latin typeface="+mn-lt"/>
                          <a:ea typeface="+mn-ea"/>
                          <a:cs typeface="+mn-cs"/>
                        </a:rPr>
                        <a:t>30 Calendar Days from receipt of Notice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Memorandum for Record (MFR)</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SF 52</a:t>
                      </a:r>
                    </a:p>
                  </a:txBody>
                  <a:tcPr/>
                </a:tc>
                <a:tc>
                  <a:txBody>
                    <a:bodyPr/>
                    <a:lstStyle/>
                    <a:p>
                      <a:pPr marL="0" algn="l" defTabSz="914400" rtl="0" eaLnBrk="1" latinLnBrk="0" hangingPunct="1"/>
                      <a:r>
                        <a:rPr lang="en-US" sz="900" dirty="0"/>
                        <a:t>A Military Technician (Dual Status) who is separated from the NG or ceases to hold the military grade specified by the Service Secretary with jurisdiction over his or her military position will be promptly separated from Military Technician (Dual Status) employment by TAG or CG of the State concerned (see reference b). Military Technician (Dual Status) employees who fail to maintain military membership must be promptly removed from civilian employment, subject to a 30-day notice, and are not subject to the due-process procedures.  Also, an employee accepting a military promotion which results in grade inversion or an employee’s failure to maintain the military grade required in a position resulting in a grade inversion must result in a required reassignment or removal from the employee’s civilian position.</a:t>
                      </a:r>
                      <a:endParaRPr lang="en-US" sz="900" kern="1200" dirty="0">
                        <a:solidFill>
                          <a:srgbClr val="FF0000"/>
                        </a:solidFill>
                        <a:latin typeface="+mn-lt"/>
                        <a:ea typeface="+mn-ea"/>
                        <a:cs typeface="+mn-cs"/>
                      </a:endParaRPr>
                    </a:p>
                  </a:txBody>
                  <a:tcPr/>
                </a:tc>
                <a:extLst>
                  <a:ext uri="{0D108BD9-81ED-4DB2-BD59-A6C34878D82A}">
                    <a16:rowId xmlns:a16="http://schemas.microsoft.com/office/drawing/2014/main" val="1542867223"/>
                  </a:ext>
                </a:extLst>
              </a:tr>
            </a:tbl>
          </a:graphicData>
        </a:graphic>
      </p:graphicFrame>
      <p:sp>
        <p:nvSpPr>
          <p:cNvPr id="5" name="Title 1">
            <a:extLst>
              <a:ext uri="{FF2B5EF4-FFF2-40B4-BE49-F238E27FC236}">
                <a16:creationId xmlns:a16="http://schemas.microsoft.com/office/drawing/2014/main" id="{719F2056-66D7-6D1C-AE50-869E8D99371A}"/>
              </a:ext>
            </a:extLst>
          </p:cNvPr>
          <p:cNvSpPr txBox="1">
            <a:spLocks/>
          </p:cNvSpPr>
          <p:nvPr/>
        </p:nvSpPr>
        <p:spPr>
          <a:xfrm>
            <a:off x="838200" y="0"/>
            <a:ext cx="10515600" cy="1004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Types of Actions – Non-Disciplinary</a:t>
            </a:r>
          </a:p>
        </p:txBody>
      </p:sp>
    </p:spTree>
    <p:extLst>
      <p:ext uri="{BB962C8B-B14F-4D97-AF65-F5344CB8AC3E}">
        <p14:creationId xmlns:p14="http://schemas.microsoft.com/office/powerpoint/2010/main" val="281792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5E6C7-0D5C-55C9-EF4F-ACD09E450EC1}"/>
            </a:ext>
          </a:extLst>
        </p:cNvPr>
        <p:cNvGrpSpPr/>
        <p:nvPr/>
      </p:nvGrpSpPr>
      <p:grpSpPr>
        <a:xfrm>
          <a:off x="0" y="0"/>
          <a:ext cx="0" cy="0"/>
          <a:chOff x="0" y="0"/>
          <a:chExt cx="0" cy="0"/>
        </a:xfrm>
      </p:grpSpPr>
      <p:sp>
        <p:nvSpPr>
          <p:cNvPr id="5" name="Arrow: Down 4">
            <a:extLst>
              <a:ext uri="{FF2B5EF4-FFF2-40B4-BE49-F238E27FC236}">
                <a16:creationId xmlns:a16="http://schemas.microsoft.com/office/drawing/2014/main" id="{80A239FE-23DD-2644-3986-84827D191310}"/>
              </a:ext>
            </a:extLst>
          </p:cNvPr>
          <p:cNvSpPr/>
          <p:nvPr/>
        </p:nvSpPr>
        <p:spPr>
          <a:xfrm rot="16200000">
            <a:off x="2126092" y="878956"/>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4EB54806-566E-9DA8-93D0-B5BAF3FC0243}"/>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Failure to Meet Conditions of Employment - General</a:t>
            </a:r>
          </a:p>
        </p:txBody>
      </p:sp>
      <p:sp>
        <p:nvSpPr>
          <p:cNvPr id="2" name="TextBox 1">
            <a:extLst>
              <a:ext uri="{FF2B5EF4-FFF2-40B4-BE49-F238E27FC236}">
                <a16:creationId xmlns:a16="http://schemas.microsoft.com/office/drawing/2014/main" id="{47A3B3FA-46A4-DF97-5537-1379190FD22D}"/>
              </a:ext>
            </a:extLst>
          </p:cNvPr>
          <p:cNvSpPr txBox="1"/>
          <p:nvPr/>
        </p:nvSpPr>
        <p:spPr>
          <a:xfrm>
            <a:off x="125730" y="1063104"/>
            <a:ext cx="1965960" cy="1477328"/>
          </a:xfrm>
          <a:prstGeom prst="rect">
            <a:avLst/>
          </a:prstGeom>
          <a:noFill/>
        </p:spPr>
        <p:txBody>
          <a:bodyPr wrap="square" rtlCol="0" anchor="ctr">
            <a:spAutoFit/>
          </a:bodyPr>
          <a:lstStyle/>
          <a:p>
            <a:pPr algn="ctr"/>
            <a:r>
              <a:rPr lang="en-US" dirty="0"/>
              <a:t>Employee no longer has the ability to maintain a condition of employment</a:t>
            </a:r>
          </a:p>
        </p:txBody>
      </p:sp>
      <p:cxnSp>
        <p:nvCxnSpPr>
          <p:cNvPr id="11" name="Straight Connector 10">
            <a:extLst>
              <a:ext uri="{FF2B5EF4-FFF2-40B4-BE49-F238E27FC236}">
                <a16:creationId xmlns:a16="http://schemas.microsoft.com/office/drawing/2014/main" id="{31BFF92C-E634-4197-C4AA-BC202A49576E}"/>
              </a:ext>
            </a:extLst>
          </p:cNvPr>
          <p:cNvCxnSpPr>
            <a:cxnSpLocks/>
          </p:cNvCxnSpPr>
          <p:nvPr/>
        </p:nvCxnSpPr>
        <p:spPr>
          <a:xfrm>
            <a:off x="510984" y="3083476"/>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A6AABE8C-E380-492E-2A78-A15C1CC47E49}"/>
              </a:ext>
            </a:extLst>
          </p:cNvPr>
          <p:cNvSpPr txBox="1"/>
          <p:nvPr/>
        </p:nvSpPr>
        <p:spPr>
          <a:xfrm>
            <a:off x="652022" y="3112177"/>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Failure to Meet Conditions of Employment – Military Technician</a:t>
            </a:r>
          </a:p>
        </p:txBody>
      </p:sp>
      <p:sp>
        <p:nvSpPr>
          <p:cNvPr id="4" name="TextBox 3">
            <a:extLst>
              <a:ext uri="{FF2B5EF4-FFF2-40B4-BE49-F238E27FC236}">
                <a16:creationId xmlns:a16="http://schemas.microsoft.com/office/drawing/2014/main" id="{357DAFBC-4E99-2601-8AB4-849015E3FE31}"/>
              </a:ext>
            </a:extLst>
          </p:cNvPr>
          <p:cNvSpPr txBox="1"/>
          <p:nvPr/>
        </p:nvSpPr>
        <p:spPr>
          <a:xfrm>
            <a:off x="10844" y="4400352"/>
            <a:ext cx="1965960" cy="1477328"/>
          </a:xfrm>
          <a:prstGeom prst="rect">
            <a:avLst/>
          </a:prstGeom>
          <a:noFill/>
        </p:spPr>
        <p:txBody>
          <a:bodyPr wrap="square" rtlCol="0" anchor="ctr">
            <a:spAutoFit/>
          </a:bodyPr>
          <a:lstStyle/>
          <a:p>
            <a:pPr algn="ctr"/>
            <a:r>
              <a:rPr lang="en-US" dirty="0"/>
              <a:t>Employee no longer has the ability to maintain a condition of employment</a:t>
            </a:r>
          </a:p>
        </p:txBody>
      </p:sp>
      <p:sp>
        <p:nvSpPr>
          <p:cNvPr id="13" name="Arrow: Down 12">
            <a:extLst>
              <a:ext uri="{FF2B5EF4-FFF2-40B4-BE49-F238E27FC236}">
                <a16:creationId xmlns:a16="http://schemas.microsoft.com/office/drawing/2014/main" id="{F07B8CE1-44C0-8063-7E70-F79C9E50A6CB}"/>
              </a:ext>
            </a:extLst>
          </p:cNvPr>
          <p:cNvSpPr/>
          <p:nvPr/>
        </p:nvSpPr>
        <p:spPr>
          <a:xfrm rot="16200000">
            <a:off x="2126092" y="1942338"/>
            <a:ext cx="338328" cy="493776"/>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a:extLst>
              <a:ext uri="{FF2B5EF4-FFF2-40B4-BE49-F238E27FC236}">
                <a16:creationId xmlns:a16="http://schemas.microsoft.com/office/drawing/2014/main" id="{A2C3D225-4A75-E835-85B9-43BA4BCA6011}"/>
              </a:ext>
            </a:extLst>
          </p:cNvPr>
          <p:cNvCxnSpPr>
            <a:cxnSpLocks/>
          </p:cNvCxnSpPr>
          <p:nvPr/>
        </p:nvCxnSpPr>
        <p:spPr>
          <a:xfrm>
            <a:off x="2224420" y="1704856"/>
            <a:ext cx="4566859" cy="0"/>
          </a:xfrm>
          <a:prstGeom prst="line">
            <a:avLst/>
          </a:prstGeom>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9B3DD9A6-3855-7F61-30AA-B5437B5A58F8}"/>
              </a:ext>
            </a:extLst>
          </p:cNvPr>
          <p:cNvSpPr txBox="1"/>
          <p:nvPr/>
        </p:nvSpPr>
        <p:spPr>
          <a:xfrm>
            <a:off x="2603284" y="713295"/>
            <a:ext cx="1743938" cy="923330"/>
          </a:xfrm>
          <a:prstGeom prst="rect">
            <a:avLst/>
          </a:prstGeom>
          <a:noFill/>
        </p:spPr>
        <p:txBody>
          <a:bodyPr wrap="square" rtlCol="0">
            <a:spAutoFit/>
          </a:bodyPr>
          <a:lstStyle/>
          <a:p>
            <a:pPr algn="ctr"/>
            <a:r>
              <a:rPr lang="en-US" dirty="0"/>
              <a:t>Employee </a:t>
            </a:r>
            <a:r>
              <a:rPr lang="en-US" b="1" dirty="0">
                <a:solidFill>
                  <a:srgbClr val="FF0000"/>
                </a:solidFill>
              </a:rPr>
              <a:t>DOES NOT </a:t>
            </a:r>
            <a:r>
              <a:rPr lang="en-US" dirty="0"/>
              <a:t>report loss of condition</a:t>
            </a:r>
          </a:p>
        </p:txBody>
      </p:sp>
      <p:sp>
        <p:nvSpPr>
          <p:cNvPr id="28" name="TextBox 27">
            <a:extLst>
              <a:ext uri="{FF2B5EF4-FFF2-40B4-BE49-F238E27FC236}">
                <a16:creationId xmlns:a16="http://schemas.microsoft.com/office/drawing/2014/main" id="{5D3AA1A6-103C-E34A-8A55-AA897A1C8C16}"/>
              </a:ext>
            </a:extLst>
          </p:cNvPr>
          <p:cNvSpPr txBox="1"/>
          <p:nvPr/>
        </p:nvSpPr>
        <p:spPr>
          <a:xfrm>
            <a:off x="2622367" y="1787069"/>
            <a:ext cx="1743938" cy="923330"/>
          </a:xfrm>
          <a:prstGeom prst="rect">
            <a:avLst/>
          </a:prstGeom>
          <a:noFill/>
        </p:spPr>
        <p:txBody>
          <a:bodyPr wrap="square" rtlCol="0">
            <a:spAutoFit/>
          </a:bodyPr>
          <a:lstStyle/>
          <a:p>
            <a:pPr algn="ctr"/>
            <a:r>
              <a:rPr lang="en-US" dirty="0"/>
              <a:t>Employee </a:t>
            </a:r>
            <a:r>
              <a:rPr lang="en-US" b="1" dirty="0">
                <a:solidFill>
                  <a:srgbClr val="0066FF"/>
                </a:solidFill>
              </a:rPr>
              <a:t>DOES</a:t>
            </a:r>
            <a:r>
              <a:rPr lang="en-US" b="1" dirty="0">
                <a:solidFill>
                  <a:srgbClr val="FF0000"/>
                </a:solidFill>
              </a:rPr>
              <a:t> </a:t>
            </a:r>
            <a:r>
              <a:rPr lang="en-US" dirty="0"/>
              <a:t>report loss of condition</a:t>
            </a:r>
          </a:p>
        </p:txBody>
      </p:sp>
      <p:sp>
        <p:nvSpPr>
          <p:cNvPr id="30" name="Arrow: Down 29">
            <a:extLst>
              <a:ext uri="{FF2B5EF4-FFF2-40B4-BE49-F238E27FC236}">
                <a16:creationId xmlns:a16="http://schemas.microsoft.com/office/drawing/2014/main" id="{76AE6784-B171-F2BC-DA99-F4D0E66CD653}"/>
              </a:ext>
            </a:extLst>
          </p:cNvPr>
          <p:cNvSpPr/>
          <p:nvPr/>
        </p:nvSpPr>
        <p:spPr>
          <a:xfrm rot="16200000">
            <a:off x="4573678" y="878955"/>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37B9DB73-EFE6-C94A-8C10-7017F0A5D7F9}"/>
              </a:ext>
            </a:extLst>
          </p:cNvPr>
          <p:cNvSpPr/>
          <p:nvPr/>
        </p:nvSpPr>
        <p:spPr>
          <a:xfrm rot="16200000">
            <a:off x="5569520" y="1496779"/>
            <a:ext cx="338328" cy="1384893"/>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7A90F301-DBBC-E47E-0E13-A26BC0A7B8A9}"/>
              </a:ext>
            </a:extLst>
          </p:cNvPr>
          <p:cNvSpPr txBox="1"/>
          <p:nvPr/>
        </p:nvSpPr>
        <p:spPr>
          <a:xfrm>
            <a:off x="6984981" y="425204"/>
            <a:ext cx="2105190" cy="2739211"/>
          </a:xfrm>
          <a:prstGeom prst="rect">
            <a:avLst/>
          </a:prstGeom>
          <a:noFill/>
        </p:spPr>
        <p:txBody>
          <a:bodyPr wrap="square" rtlCol="0" anchor="ctr">
            <a:spAutoFit/>
          </a:bodyPr>
          <a:lstStyle/>
          <a:p>
            <a:pPr algn="ctr"/>
            <a:r>
              <a:rPr lang="en-US" sz="1400" dirty="0"/>
              <a:t>Management Prepares </a:t>
            </a:r>
            <a:r>
              <a:rPr lang="en-US" b="1" dirty="0">
                <a:solidFill>
                  <a:srgbClr val="0066FF"/>
                </a:solidFill>
              </a:rPr>
              <a:t>30-day memo</a:t>
            </a:r>
            <a:r>
              <a:rPr lang="en-US" sz="1400" dirty="0"/>
              <a:t>:</a:t>
            </a:r>
          </a:p>
          <a:p>
            <a:pPr marL="342900" indent="-342900">
              <a:buFont typeface="+mj-lt"/>
              <a:buAutoNum type="arabicParenR"/>
            </a:pPr>
            <a:r>
              <a:rPr lang="en-US" sz="1400" dirty="0"/>
              <a:t>Outlines the employee has 30 days to regain all conditions of employment</a:t>
            </a:r>
          </a:p>
          <a:p>
            <a:pPr marL="342900" indent="-342900">
              <a:buFont typeface="+mj-lt"/>
              <a:buAutoNum type="arabicParenR"/>
            </a:pPr>
            <a:r>
              <a:rPr lang="en-US" sz="1400" dirty="0"/>
              <a:t>If the employee fails to regain conditions, then the letter is a 30-day termination notice</a:t>
            </a:r>
          </a:p>
        </p:txBody>
      </p:sp>
      <p:sp>
        <p:nvSpPr>
          <p:cNvPr id="35" name="TextBox 34">
            <a:extLst>
              <a:ext uri="{FF2B5EF4-FFF2-40B4-BE49-F238E27FC236}">
                <a16:creationId xmlns:a16="http://schemas.microsoft.com/office/drawing/2014/main" id="{982F50E9-B948-40F5-F214-8B167629569B}"/>
              </a:ext>
            </a:extLst>
          </p:cNvPr>
          <p:cNvSpPr txBox="1"/>
          <p:nvPr/>
        </p:nvSpPr>
        <p:spPr>
          <a:xfrm>
            <a:off x="5178242" y="466691"/>
            <a:ext cx="1559859" cy="1292662"/>
          </a:xfrm>
          <a:prstGeom prst="rect">
            <a:avLst/>
          </a:prstGeom>
          <a:noFill/>
        </p:spPr>
        <p:txBody>
          <a:bodyPr wrap="square" rtlCol="0">
            <a:spAutoFit/>
          </a:bodyPr>
          <a:lstStyle/>
          <a:p>
            <a:pPr algn="ctr"/>
            <a:r>
              <a:rPr lang="en-US" sz="1400" dirty="0"/>
              <a:t>Management completes </a:t>
            </a:r>
            <a:r>
              <a:rPr lang="en-US" b="1" dirty="0">
                <a:solidFill>
                  <a:srgbClr val="0066FF"/>
                </a:solidFill>
              </a:rPr>
              <a:t>LOR</a:t>
            </a:r>
            <a:r>
              <a:rPr lang="en-US" sz="1400" dirty="0"/>
              <a:t> for False Statements </a:t>
            </a:r>
            <a:r>
              <a:rPr lang="en-US" sz="900" dirty="0"/>
              <a:t>(concealment or withholding of a material fact)</a:t>
            </a:r>
            <a:endParaRPr lang="en-US" sz="1400" dirty="0"/>
          </a:p>
        </p:txBody>
      </p:sp>
      <p:cxnSp>
        <p:nvCxnSpPr>
          <p:cNvPr id="39" name="Straight Connector 38">
            <a:extLst>
              <a:ext uri="{FF2B5EF4-FFF2-40B4-BE49-F238E27FC236}">
                <a16:creationId xmlns:a16="http://schemas.microsoft.com/office/drawing/2014/main" id="{D3D5B0D9-3B77-A674-7035-98BC0F1C015B}"/>
              </a:ext>
            </a:extLst>
          </p:cNvPr>
          <p:cNvCxnSpPr>
            <a:cxnSpLocks/>
          </p:cNvCxnSpPr>
          <p:nvPr/>
        </p:nvCxnSpPr>
        <p:spPr>
          <a:xfrm>
            <a:off x="9005764" y="1697453"/>
            <a:ext cx="2989012" cy="7403"/>
          </a:xfrm>
          <a:prstGeom prst="line">
            <a:avLst/>
          </a:prstGeom>
        </p:spPr>
        <p:style>
          <a:lnRef idx="3">
            <a:schemeClr val="dk1"/>
          </a:lnRef>
          <a:fillRef idx="0">
            <a:schemeClr val="dk1"/>
          </a:fillRef>
          <a:effectRef idx="2">
            <a:schemeClr val="dk1"/>
          </a:effectRef>
          <a:fontRef idx="minor">
            <a:schemeClr val="tx1"/>
          </a:fontRef>
        </p:style>
      </p:cxnSp>
      <p:sp>
        <p:nvSpPr>
          <p:cNvPr id="41" name="Arrow: Down 40">
            <a:extLst>
              <a:ext uri="{FF2B5EF4-FFF2-40B4-BE49-F238E27FC236}">
                <a16:creationId xmlns:a16="http://schemas.microsoft.com/office/drawing/2014/main" id="{F68ECF07-CB07-7D04-DDDA-139DC7917BB3}"/>
              </a:ext>
            </a:extLst>
          </p:cNvPr>
          <p:cNvSpPr/>
          <p:nvPr/>
        </p:nvSpPr>
        <p:spPr>
          <a:xfrm rot="16200000">
            <a:off x="9588229" y="878955"/>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Arrow: Down 41">
            <a:extLst>
              <a:ext uri="{FF2B5EF4-FFF2-40B4-BE49-F238E27FC236}">
                <a16:creationId xmlns:a16="http://schemas.microsoft.com/office/drawing/2014/main" id="{FDF7B620-7A55-EA76-637B-EBBC0FD17FCA}"/>
              </a:ext>
            </a:extLst>
          </p:cNvPr>
          <p:cNvSpPr/>
          <p:nvPr/>
        </p:nvSpPr>
        <p:spPr>
          <a:xfrm rot="16200000">
            <a:off x="9588229" y="1942337"/>
            <a:ext cx="338328" cy="493776"/>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7D65E44-924B-FF67-B40C-C6C1D2CA7BE4}"/>
              </a:ext>
            </a:extLst>
          </p:cNvPr>
          <p:cNvSpPr txBox="1"/>
          <p:nvPr/>
        </p:nvSpPr>
        <p:spPr>
          <a:xfrm>
            <a:off x="10077270" y="525493"/>
            <a:ext cx="1909482" cy="1200329"/>
          </a:xfrm>
          <a:prstGeom prst="rect">
            <a:avLst/>
          </a:prstGeom>
          <a:noFill/>
        </p:spPr>
        <p:txBody>
          <a:bodyPr wrap="square" rtlCol="0">
            <a:spAutoFit/>
          </a:bodyPr>
          <a:lstStyle/>
          <a:p>
            <a:r>
              <a:rPr lang="en-US" sz="1200" dirty="0"/>
              <a:t>Employee fails to regain conditions:</a:t>
            </a:r>
          </a:p>
          <a:p>
            <a:pPr marL="342900" indent="-342900">
              <a:buAutoNum type="arabicParenR"/>
            </a:pPr>
            <a:r>
              <a:rPr lang="en-US" sz="1200" dirty="0"/>
              <a:t>Reassign</a:t>
            </a:r>
          </a:p>
          <a:p>
            <a:pPr marL="342900" indent="-342900">
              <a:buAutoNum type="arabicParenR"/>
            </a:pPr>
            <a:r>
              <a:rPr lang="en-US" sz="1200" dirty="0"/>
              <a:t>Reassign to a Lower Grade</a:t>
            </a:r>
          </a:p>
          <a:p>
            <a:pPr marL="342900" indent="-342900">
              <a:buAutoNum type="arabicParenR"/>
            </a:pPr>
            <a:r>
              <a:rPr lang="en-US" sz="1200" dirty="0"/>
              <a:t>Remove</a:t>
            </a:r>
          </a:p>
        </p:txBody>
      </p:sp>
      <p:sp>
        <p:nvSpPr>
          <p:cNvPr id="44" name="TextBox 43">
            <a:extLst>
              <a:ext uri="{FF2B5EF4-FFF2-40B4-BE49-F238E27FC236}">
                <a16:creationId xmlns:a16="http://schemas.microsoft.com/office/drawing/2014/main" id="{752A2CFF-35BA-3B18-8023-293602FE2066}"/>
              </a:ext>
            </a:extLst>
          </p:cNvPr>
          <p:cNvSpPr txBox="1"/>
          <p:nvPr/>
        </p:nvSpPr>
        <p:spPr>
          <a:xfrm>
            <a:off x="10096660" y="1709075"/>
            <a:ext cx="1909482" cy="1384995"/>
          </a:xfrm>
          <a:prstGeom prst="rect">
            <a:avLst/>
          </a:prstGeom>
          <a:noFill/>
        </p:spPr>
        <p:txBody>
          <a:bodyPr wrap="square" rtlCol="0">
            <a:spAutoFit/>
          </a:bodyPr>
          <a:lstStyle/>
          <a:p>
            <a:r>
              <a:rPr lang="en-US" sz="1200" dirty="0"/>
              <a:t>Employee is reinstated with all previous authorizations/ qualifications/clearances.  Management maintains</a:t>
            </a:r>
            <a:r>
              <a:rPr lang="en-US" sz="1200" b="1" dirty="0">
                <a:solidFill>
                  <a:srgbClr val="0000FF"/>
                </a:solidFill>
              </a:rPr>
              <a:t> </a:t>
            </a:r>
            <a:r>
              <a:rPr lang="en-US" sz="1200" b="1" dirty="0">
                <a:solidFill>
                  <a:srgbClr val="0066FF"/>
                </a:solidFill>
              </a:rPr>
              <a:t>30-day memo </a:t>
            </a:r>
            <a:r>
              <a:rPr lang="en-US" sz="1200" dirty="0"/>
              <a:t>in Supervisor Employee File in case of any future issues</a:t>
            </a:r>
          </a:p>
        </p:txBody>
      </p:sp>
      <p:sp>
        <p:nvSpPr>
          <p:cNvPr id="45" name="TextBox 44">
            <a:extLst>
              <a:ext uri="{FF2B5EF4-FFF2-40B4-BE49-F238E27FC236}">
                <a16:creationId xmlns:a16="http://schemas.microsoft.com/office/drawing/2014/main" id="{73A15A2C-02E1-B649-E998-352FE12CC7FF}"/>
              </a:ext>
            </a:extLst>
          </p:cNvPr>
          <p:cNvSpPr txBox="1"/>
          <p:nvPr/>
        </p:nvSpPr>
        <p:spPr>
          <a:xfrm>
            <a:off x="3233430" y="3578428"/>
            <a:ext cx="1885641" cy="954107"/>
          </a:xfrm>
          <a:prstGeom prst="rect">
            <a:avLst/>
          </a:prstGeom>
          <a:noFill/>
        </p:spPr>
        <p:txBody>
          <a:bodyPr wrap="square" rtlCol="0">
            <a:spAutoFit/>
          </a:bodyPr>
          <a:lstStyle/>
          <a:p>
            <a:pPr algn="ctr"/>
            <a:r>
              <a:rPr lang="en-US" sz="1400" dirty="0"/>
              <a:t>Dual Status Technician has been notified that they are losing military membership</a:t>
            </a:r>
          </a:p>
        </p:txBody>
      </p:sp>
      <p:cxnSp>
        <p:nvCxnSpPr>
          <p:cNvPr id="50" name="Straight Connector 49">
            <a:extLst>
              <a:ext uri="{FF2B5EF4-FFF2-40B4-BE49-F238E27FC236}">
                <a16:creationId xmlns:a16="http://schemas.microsoft.com/office/drawing/2014/main" id="{50163D22-A868-CED4-25DD-AF102FA47D6F}"/>
              </a:ext>
            </a:extLst>
          </p:cNvPr>
          <p:cNvCxnSpPr>
            <a:cxnSpLocks/>
          </p:cNvCxnSpPr>
          <p:nvPr/>
        </p:nvCxnSpPr>
        <p:spPr>
          <a:xfrm>
            <a:off x="2512803" y="4578937"/>
            <a:ext cx="7500432" cy="0"/>
          </a:xfrm>
          <a:prstGeom prst="line">
            <a:avLst/>
          </a:prstGeom>
        </p:spPr>
        <p:style>
          <a:lnRef idx="3">
            <a:schemeClr val="dk1"/>
          </a:lnRef>
          <a:fillRef idx="0">
            <a:schemeClr val="dk1"/>
          </a:fillRef>
          <a:effectRef idx="2">
            <a:schemeClr val="dk1"/>
          </a:effectRef>
          <a:fontRef idx="minor">
            <a:schemeClr val="tx1"/>
          </a:fontRef>
        </p:style>
      </p:cxnSp>
      <p:sp>
        <p:nvSpPr>
          <p:cNvPr id="52" name="Arrow: Down 51">
            <a:extLst>
              <a:ext uri="{FF2B5EF4-FFF2-40B4-BE49-F238E27FC236}">
                <a16:creationId xmlns:a16="http://schemas.microsoft.com/office/drawing/2014/main" id="{6867ABA2-7B24-7CD2-4697-F47E1F664000}"/>
              </a:ext>
            </a:extLst>
          </p:cNvPr>
          <p:cNvSpPr/>
          <p:nvPr/>
        </p:nvSpPr>
        <p:spPr>
          <a:xfrm rot="16200000">
            <a:off x="8271403" y="6027208"/>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Arrow: Down 53">
            <a:extLst>
              <a:ext uri="{FF2B5EF4-FFF2-40B4-BE49-F238E27FC236}">
                <a16:creationId xmlns:a16="http://schemas.microsoft.com/office/drawing/2014/main" id="{CF0702DA-FA4C-492F-1FE0-0539D6760307}"/>
              </a:ext>
            </a:extLst>
          </p:cNvPr>
          <p:cNvSpPr/>
          <p:nvPr/>
        </p:nvSpPr>
        <p:spPr>
          <a:xfrm rot="16200000">
            <a:off x="5548757" y="6027208"/>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86568A21-EF85-5F37-190F-761A9B908C31}"/>
              </a:ext>
            </a:extLst>
          </p:cNvPr>
          <p:cNvSpPr txBox="1"/>
          <p:nvPr/>
        </p:nvSpPr>
        <p:spPr>
          <a:xfrm>
            <a:off x="3233430" y="4610888"/>
            <a:ext cx="1901952" cy="1169551"/>
          </a:xfrm>
          <a:prstGeom prst="rect">
            <a:avLst/>
          </a:prstGeom>
          <a:noFill/>
        </p:spPr>
        <p:txBody>
          <a:bodyPr wrap="square" rtlCol="0">
            <a:spAutoFit/>
          </a:bodyPr>
          <a:lstStyle/>
          <a:p>
            <a:pPr algn="ctr"/>
            <a:r>
              <a:rPr lang="en-US" sz="1400" dirty="0"/>
              <a:t>Dual Status Technician fails to maintain a compatible military assignment e.g. MOS/AFSC</a:t>
            </a:r>
          </a:p>
        </p:txBody>
      </p:sp>
      <p:sp>
        <p:nvSpPr>
          <p:cNvPr id="63" name="Arrow: Down 62">
            <a:extLst>
              <a:ext uri="{FF2B5EF4-FFF2-40B4-BE49-F238E27FC236}">
                <a16:creationId xmlns:a16="http://schemas.microsoft.com/office/drawing/2014/main" id="{5789E10C-C379-678B-87EF-0AB077A0700A}"/>
              </a:ext>
            </a:extLst>
          </p:cNvPr>
          <p:cNvSpPr/>
          <p:nvPr/>
        </p:nvSpPr>
        <p:spPr>
          <a:xfrm rot="16200000">
            <a:off x="8271403" y="4880849"/>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Arrow: Down 63">
            <a:extLst>
              <a:ext uri="{FF2B5EF4-FFF2-40B4-BE49-F238E27FC236}">
                <a16:creationId xmlns:a16="http://schemas.microsoft.com/office/drawing/2014/main" id="{A5DB9A9F-BDC0-6AAD-96C1-A246A4A3BBAC}"/>
              </a:ext>
            </a:extLst>
          </p:cNvPr>
          <p:cNvSpPr/>
          <p:nvPr/>
        </p:nvSpPr>
        <p:spPr>
          <a:xfrm rot="16200000">
            <a:off x="5548757" y="4880849"/>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AA868552-B81A-50BE-5DC5-047F3F3FF423}"/>
              </a:ext>
            </a:extLst>
          </p:cNvPr>
          <p:cNvSpPr txBox="1"/>
          <p:nvPr/>
        </p:nvSpPr>
        <p:spPr>
          <a:xfrm>
            <a:off x="6025093" y="4725368"/>
            <a:ext cx="1965960" cy="892552"/>
          </a:xfrm>
          <a:prstGeom prst="rect">
            <a:avLst/>
          </a:prstGeom>
          <a:noFill/>
        </p:spPr>
        <p:txBody>
          <a:bodyPr wrap="square" rtlCol="0" anchor="ctr">
            <a:spAutoFit/>
          </a:bodyPr>
          <a:lstStyle/>
          <a:p>
            <a:pPr algn="ctr"/>
            <a:r>
              <a:rPr lang="en-US" sz="1300" dirty="0"/>
              <a:t>HRO reviews possible reassignment positions available and reassigns as applicable</a:t>
            </a:r>
            <a:endParaRPr lang="en-US" sz="1300" b="1" dirty="0">
              <a:solidFill>
                <a:srgbClr val="0066FF"/>
              </a:solidFill>
            </a:endParaRPr>
          </a:p>
        </p:txBody>
      </p:sp>
      <p:sp>
        <p:nvSpPr>
          <p:cNvPr id="66" name="TextBox 65">
            <a:extLst>
              <a:ext uri="{FF2B5EF4-FFF2-40B4-BE49-F238E27FC236}">
                <a16:creationId xmlns:a16="http://schemas.microsoft.com/office/drawing/2014/main" id="{51FB35F3-AC99-11DF-8724-131F04DA8F0A}"/>
              </a:ext>
            </a:extLst>
          </p:cNvPr>
          <p:cNvSpPr txBox="1"/>
          <p:nvPr/>
        </p:nvSpPr>
        <p:spPr>
          <a:xfrm>
            <a:off x="8797148" y="4589504"/>
            <a:ext cx="1965960" cy="1169551"/>
          </a:xfrm>
          <a:prstGeom prst="rect">
            <a:avLst/>
          </a:prstGeom>
          <a:noFill/>
        </p:spPr>
        <p:txBody>
          <a:bodyPr wrap="square" rtlCol="0" anchor="ctr">
            <a:spAutoFit/>
          </a:bodyPr>
          <a:lstStyle/>
          <a:p>
            <a:pPr algn="ctr"/>
            <a:r>
              <a:rPr lang="en-US" sz="1400" dirty="0"/>
              <a:t>If reassignment is not available, HRO will issue </a:t>
            </a:r>
            <a:r>
              <a:rPr lang="en-US" sz="1400" b="1" dirty="0">
                <a:solidFill>
                  <a:srgbClr val="0066FF"/>
                </a:solidFill>
              </a:rPr>
              <a:t>30-day separation notice </a:t>
            </a:r>
            <a:r>
              <a:rPr lang="en-US" sz="1400" dirty="0"/>
              <a:t>for incompatibility</a:t>
            </a:r>
            <a:endParaRPr lang="en-US" sz="1400" b="1" dirty="0">
              <a:solidFill>
                <a:srgbClr val="0066FF"/>
              </a:solidFill>
            </a:endParaRPr>
          </a:p>
        </p:txBody>
      </p:sp>
      <p:sp>
        <p:nvSpPr>
          <p:cNvPr id="67" name="Arrow: Down 66">
            <a:extLst>
              <a:ext uri="{FF2B5EF4-FFF2-40B4-BE49-F238E27FC236}">
                <a16:creationId xmlns:a16="http://schemas.microsoft.com/office/drawing/2014/main" id="{9054165F-A946-D7EE-6EBB-1228E71AB465}"/>
              </a:ext>
            </a:extLst>
          </p:cNvPr>
          <p:cNvSpPr/>
          <p:nvPr/>
        </p:nvSpPr>
        <p:spPr>
          <a:xfrm rot="16200000">
            <a:off x="8249615" y="3789873"/>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Arrow: Down 67">
            <a:extLst>
              <a:ext uri="{FF2B5EF4-FFF2-40B4-BE49-F238E27FC236}">
                <a16:creationId xmlns:a16="http://schemas.microsoft.com/office/drawing/2014/main" id="{ACDDF35E-05A3-1696-8E4F-D6DF3DCE4EDC}"/>
              </a:ext>
            </a:extLst>
          </p:cNvPr>
          <p:cNvSpPr/>
          <p:nvPr/>
        </p:nvSpPr>
        <p:spPr>
          <a:xfrm rot="16200000">
            <a:off x="5526969" y="3789873"/>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41A343D0-63CF-4CF1-E97E-FA9C89C61A52}"/>
              </a:ext>
            </a:extLst>
          </p:cNvPr>
          <p:cNvSpPr txBox="1"/>
          <p:nvPr/>
        </p:nvSpPr>
        <p:spPr>
          <a:xfrm>
            <a:off x="6025093" y="3775151"/>
            <a:ext cx="1965960" cy="523220"/>
          </a:xfrm>
          <a:prstGeom prst="rect">
            <a:avLst/>
          </a:prstGeom>
          <a:noFill/>
        </p:spPr>
        <p:txBody>
          <a:bodyPr wrap="square" rtlCol="0" anchor="ctr">
            <a:spAutoFit/>
          </a:bodyPr>
          <a:lstStyle/>
          <a:p>
            <a:pPr algn="ctr"/>
            <a:r>
              <a:rPr lang="en-US" sz="1400" dirty="0"/>
              <a:t>HRO processes </a:t>
            </a:r>
            <a:r>
              <a:rPr lang="en-US" sz="1400" b="1" dirty="0">
                <a:solidFill>
                  <a:srgbClr val="0066FF"/>
                </a:solidFill>
              </a:rPr>
              <a:t>30-day separation notice</a:t>
            </a:r>
          </a:p>
        </p:txBody>
      </p:sp>
      <p:sp>
        <p:nvSpPr>
          <p:cNvPr id="70" name="TextBox 69">
            <a:extLst>
              <a:ext uri="{FF2B5EF4-FFF2-40B4-BE49-F238E27FC236}">
                <a16:creationId xmlns:a16="http://schemas.microsoft.com/office/drawing/2014/main" id="{D4724440-7B77-EC0D-D4D6-C857FC216D04}"/>
              </a:ext>
            </a:extLst>
          </p:cNvPr>
          <p:cNvSpPr txBox="1"/>
          <p:nvPr/>
        </p:nvSpPr>
        <p:spPr>
          <a:xfrm>
            <a:off x="8797148" y="3775150"/>
            <a:ext cx="1965960" cy="523220"/>
          </a:xfrm>
          <a:prstGeom prst="rect">
            <a:avLst/>
          </a:prstGeom>
          <a:noFill/>
        </p:spPr>
        <p:txBody>
          <a:bodyPr wrap="square" rtlCol="0" anchor="ctr">
            <a:spAutoFit/>
          </a:bodyPr>
          <a:lstStyle/>
          <a:p>
            <a:pPr algn="ctr"/>
            <a:r>
              <a:rPr lang="en-US" sz="1400" dirty="0"/>
              <a:t>Employee Separates after 30-calendar days</a:t>
            </a:r>
          </a:p>
        </p:txBody>
      </p:sp>
      <p:cxnSp>
        <p:nvCxnSpPr>
          <p:cNvPr id="71" name="Straight Connector 70">
            <a:extLst>
              <a:ext uri="{FF2B5EF4-FFF2-40B4-BE49-F238E27FC236}">
                <a16:creationId xmlns:a16="http://schemas.microsoft.com/office/drawing/2014/main" id="{03CA22C0-4BDB-6E1E-4951-461BC437079E}"/>
              </a:ext>
            </a:extLst>
          </p:cNvPr>
          <p:cNvCxnSpPr>
            <a:cxnSpLocks/>
          </p:cNvCxnSpPr>
          <p:nvPr/>
        </p:nvCxnSpPr>
        <p:spPr>
          <a:xfrm>
            <a:off x="2526978" y="5794589"/>
            <a:ext cx="7500432" cy="0"/>
          </a:xfrm>
          <a:prstGeom prst="line">
            <a:avLst/>
          </a:prstGeom>
          <a:ln w="22225">
            <a:solidFill>
              <a:schemeClr val="accent1"/>
            </a:solidFill>
            <a:prstDash val="dashDot"/>
          </a:ln>
        </p:spPr>
        <p:style>
          <a:lnRef idx="3">
            <a:schemeClr val="dk1"/>
          </a:lnRef>
          <a:fillRef idx="0">
            <a:schemeClr val="dk1"/>
          </a:fillRef>
          <a:effectRef idx="2">
            <a:schemeClr val="dk1"/>
          </a:effectRef>
          <a:fontRef idx="minor">
            <a:schemeClr val="tx1"/>
          </a:fontRef>
        </p:style>
      </p:cxnSp>
      <p:sp>
        <p:nvSpPr>
          <p:cNvPr id="72" name="Arrow: Down 71">
            <a:extLst>
              <a:ext uri="{FF2B5EF4-FFF2-40B4-BE49-F238E27FC236}">
                <a16:creationId xmlns:a16="http://schemas.microsoft.com/office/drawing/2014/main" id="{47507E90-FA89-EFD1-9551-67E397E03128}"/>
              </a:ext>
            </a:extLst>
          </p:cNvPr>
          <p:cNvSpPr/>
          <p:nvPr/>
        </p:nvSpPr>
        <p:spPr>
          <a:xfrm rot="16200000">
            <a:off x="2615986" y="3789872"/>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Arrow: Down 72">
            <a:extLst>
              <a:ext uri="{FF2B5EF4-FFF2-40B4-BE49-F238E27FC236}">
                <a16:creationId xmlns:a16="http://schemas.microsoft.com/office/drawing/2014/main" id="{EE80E271-5ADA-C1BC-F437-877EA20F0B87}"/>
              </a:ext>
            </a:extLst>
          </p:cNvPr>
          <p:cNvSpPr/>
          <p:nvPr/>
        </p:nvSpPr>
        <p:spPr>
          <a:xfrm rot="16200000">
            <a:off x="2615987" y="6027208"/>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Arrow: Down 73">
            <a:extLst>
              <a:ext uri="{FF2B5EF4-FFF2-40B4-BE49-F238E27FC236}">
                <a16:creationId xmlns:a16="http://schemas.microsoft.com/office/drawing/2014/main" id="{030BE576-99CD-41C3-91FC-57BEEF24D21B}"/>
              </a:ext>
            </a:extLst>
          </p:cNvPr>
          <p:cNvSpPr/>
          <p:nvPr/>
        </p:nvSpPr>
        <p:spPr>
          <a:xfrm rot="16200000">
            <a:off x="2615987" y="4880848"/>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3DEC2D80-B629-4A47-AC40-332F12BE7D66}"/>
              </a:ext>
            </a:extLst>
          </p:cNvPr>
          <p:cNvSpPr txBox="1"/>
          <p:nvPr/>
        </p:nvSpPr>
        <p:spPr>
          <a:xfrm>
            <a:off x="3233430" y="5846688"/>
            <a:ext cx="1885641" cy="954107"/>
          </a:xfrm>
          <a:prstGeom prst="rect">
            <a:avLst/>
          </a:prstGeom>
          <a:noFill/>
        </p:spPr>
        <p:txBody>
          <a:bodyPr wrap="square" rtlCol="0">
            <a:spAutoFit/>
          </a:bodyPr>
          <a:lstStyle/>
          <a:p>
            <a:pPr algn="ctr"/>
            <a:r>
              <a:rPr lang="en-US" sz="1400" dirty="0"/>
              <a:t>Dual Status Technician receives military promotion resulting in grade inversion</a:t>
            </a:r>
          </a:p>
        </p:txBody>
      </p:sp>
      <p:sp>
        <p:nvSpPr>
          <p:cNvPr id="76" name="TextBox 75">
            <a:extLst>
              <a:ext uri="{FF2B5EF4-FFF2-40B4-BE49-F238E27FC236}">
                <a16:creationId xmlns:a16="http://schemas.microsoft.com/office/drawing/2014/main" id="{7F4A3B51-91DE-03A7-0BB1-17E17F42C317}"/>
              </a:ext>
            </a:extLst>
          </p:cNvPr>
          <p:cNvSpPr txBox="1"/>
          <p:nvPr/>
        </p:nvSpPr>
        <p:spPr>
          <a:xfrm>
            <a:off x="6025093" y="5846001"/>
            <a:ext cx="1965960" cy="892552"/>
          </a:xfrm>
          <a:prstGeom prst="rect">
            <a:avLst/>
          </a:prstGeom>
          <a:noFill/>
        </p:spPr>
        <p:txBody>
          <a:bodyPr wrap="square" rtlCol="0" anchor="ctr">
            <a:spAutoFit/>
          </a:bodyPr>
          <a:lstStyle/>
          <a:p>
            <a:pPr algn="ctr"/>
            <a:r>
              <a:rPr lang="en-US" sz="1300" dirty="0"/>
              <a:t>HRO reviews possible reassignment positions available and reassigns as applicable</a:t>
            </a:r>
            <a:endParaRPr lang="en-US" sz="1300" b="1" dirty="0">
              <a:solidFill>
                <a:srgbClr val="0066FF"/>
              </a:solidFill>
            </a:endParaRPr>
          </a:p>
        </p:txBody>
      </p:sp>
      <p:sp>
        <p:nvSpPr>
          <p:cNvPr id="77" name="TextBox 76">
            <a:extLst>
              <a:ext uri="{FF2B5EF4-FFF2-40B4-BE49-F238E27FC236}">
                <a16:creationId xmlns:a16="http://schemas.microsoft.com/office/drawing/2014/main" id="{E9E6F35D-139E-4F7D-2235-BDE66897C3C8}"/>
              </a:ext>
            </a:extLst>
          </p:cNvPr>
          <p:cNvSpPr txBox="1"/>
          <p:nvPr/>
        </p:nvSpPr>
        <p:spPr>
          <a:xfrm>
            <a:off x="8797148" y="5738965"/>
            <a:ext cx="1965960" cy="1169551"/>
          </a:xfrm>
          <a:prstGeom prst="rect">
            <a:avLst/>
          </a:prstGeom>
          <a:noFill/>
        </p:spPr>
        <p:txBody>
          <a:bodyPr wrap="square" rtlCol="0" anchor="ctr">
            <a:spAutoFit/>
          </a:bodyPr>
          <a:lstStyle/>
          <a:p>
            <a:pPr algn="ctr"/>
            <a:r>
              <a:rPr lang="en-US" sz="1400" dirty="0"/>
              <a:t>If reassignment is not available, HRO will issue </a:t>
            </a:r>
            <a:r>
              <a:rPr lang="en-US" sz="1400" b="1" dirty="0">
                <a:solidFill>
                  <a:srgbClr val="0066FF"/>
                </a:solidFill>
              </a:rPr>
              <a:t>30-day separation notice </a:t>
            </a:r>
            <a:r>
              <a:rPr lang="en-US" sz="1400" dirty="0"/>
              <a:t>for incompatibility</a:t>
            </a:r>
            <a:endParaRPr lang="en-US" sz="1400" b="1" dirty="0">
              <a:solidFill>
                <a:srgbClr val="0066FF"/>
              </a:solidFill>
            </a:endParaRPr>
          </a:p>
        </p:txBody>
      </p:sp>
    </p:spTree>
    <p:extLst>
      <p:ext uri="{BB962C8B-B14F-4D97-AF65-F5344CB8AC3E}">
        <p14:creationId xmlns:p14="http://schemas.microsoft.com/office/powerpoint/2010/main" val="1734363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56F6F9E-99AA-41B7-F667-E432F616739C}"/>
              </a:ext>
            </a:extLst>
          </p:cNvPr>
          <p:cNvGraphicFramePr>
            <a:graphicFrameLocks noGrp="1"/>
          </p:cNvGraphicFramePr>
          <p:nvPr/>
        </p:nvGraphicFramePr>
        <p:xfrm>
          <a:off x="1060704" y="1004935"/>
          <a:ext cx="10058399" cy="5471160"/>
        </p:xfrm>
        <a:graphic>
          <a:graphicData uri="http://schemas.openxmlformats.org/drawingml/2006/table">
            <a:tbl>
              <a:tblPr firstRow="1" bandRow="1">
                <a:tableStyleId>{5C22544A-7EE6-4342-B048-85BDC9FD1C3A}</a:tableStyleId>
              </a:tblPr>
              <a:tblGrid>
                <a:gridCol w="1703799">
                  <a:extLst>
                    <a:ext uri="{9D8B030D-6E8A-4147-A177-3AD203B41FA5}">
                      <a16:colId xmlns:a16="http://schemas.microsoft.com/office/drawing/2014/main" val="420012694"/>
                    </a:ext>
                  </a:extLst>
                </a:gridCol>
                <a:gridCol w="1141847">
                  <a:extLst>
                    <a:ext uri="{9D8B030D-6E8A-4147-A177-3AD203B41FA5}">
                      <a16:colId xmlns:a16="http://schemas.microsoft.com/office/drawing/2014/main" val="486322138"/>
                    </a:ext>
                  </a:extLst>
                </a:gridCol>
                <a:gridCol w="1202125">
                  <a:extLst>
                    <a:ext uri="{9D8B030D-6E8A-4147-A177-3AD203B41FA5}">
                      <a16:colId xmlns:a16="http://schemas.microsoft.com/office/drawing/2014/main" val="2501767982"/>
                    </a:ext>
                  </a:extLst>
                </a:gridCol>
                <a:gridCol w="1202125">
                  <a:extLst>
                    <a:ext uri="{9D8B030D-6E8A-4147-A177-3AD203B41FA5}">
                      <a16:colId xmlns:a16="http://schemas.microsoft.com/office/drawing/2014/main" val="811730378"/>
                    </a:ext>
                  </a:extLst>
                </a:gridCol>
                <a:gridCol w="1335325">
                  <a:extLst>
                    <a:ext uri="{9D8B030D-6E8A-4147-A177-3AD203B41FA5}">
                      <a16:colId xmlns:a16="http://schemas.microsoft.com/office/drawing/2014/main" val="1486267870"/>
                    </a:ext>
                  </a:extLst>
                </a:gridCol>
                <a:gridCol w="3473178">
                  <a:extLst>
                    <a:ext uri="{9D8B030D-6E8A-4147-A177-3AD203B41FA5}">
                      <a16:colId xmlns:a16="http://schemas.microsoft.com/office/drawing/2014/main" val="3113798280"/>
                    </a:ext>
                  </a:extLst>
                </a:gridCol>
              </a:tblGrid>
              <a:tr h="370840">
                <a:tc>
                  <a:txBody>
                    <a:bodyPr/>
                    <a:lstStyle/>
                    <a:p>
                      <a:endParaRPr lang="en-US" sz="1600" dirty="0"/>
                    </a:p>
                  </a:txBody>
                  <a:tcPr/>
                </a:tc>
                <a:tc>
                  <a:txBody>
                    <a:bodyPr/>
                    <a:lstStyle/>
                    <a:p>
                      <a:pPr algn="ctr"/>
                      <a:r>
                        <a:rPr lang="en-US" sz="1600" dirty="0"/>
                        <a:t>Federal Refs</a:t>
                      </a:r>
                    </a:p>
                  </a:txBody>
                  <a:tcPr/>
                </a:tc>
                <a:tc>
                  <a:txBody>
                    <a:bodyPr/>
                    <a:lstStyle/>
                    <a:p>
                      <a:pPr algn="ctr"/>
                      <a:r>
                        <a:rPr lang="en-US" sz="1600" dirty="0"/>
                        <a:t>NGB Refs</a:t>
                      </a:r>
                    </a:p>
                  </a:txBody>
                  <a:tcPr/>
                </a:tc>
                <a:tc>
                  <a:txBody>
                    <a:bodyPr/>
                    <a:lstStyle/>
                    <a:p>
                      <a:pPr algn="ctr"/>
                      <a:r>
                        <a:rPr lang="en-US" sz="1600" dirty="0"/>
                        <a:t>Lead Time</a:t>
                      </a:r>
                    </a:p>
                  </a:txBody>
                  <a:tcPr/>
                </a:tc>
                <a:tc>
                  <a:txBody>
                    <a:bodyPr/>
                    <a:lstStyle/>
                    <a:p>
                      <a:pPr algn="ctr"/>
                      <a:r>
                        <a:rPr lang="en-US" sz="1600" dirty="0"/>
                        <a:t>Documents</a:t>
                      </a:r>
                    </a:p>
                  </a:txBody>
                  <a:tcPr/>
                </a:tc>
                <a:tc>
                  <a:txBody>
                    <a:bodyPr/>
                    <a:lstStyle/>
                    <a:p>
                      <a:r>
                        <a:rPr lang="en-US" sz="1600" dirty="0"/>
                        <a:t>Rules</a:t>
                      </a:r>
                    </a:p>
                  </a:txBody>
                  <a:tcPr/>
                </a:tc>
                <a:extLst>
                  <a:ext uri="{0D108BD9-81ED-4DB2-BD59-A6C34878D82A}">
                    <a16:rowId xmlns:a16="http://schemas.microsoft.com/office/drawing/2014/main" val="2743489968"/>
                  </a:ext>
                </a:extLst>
              </a:tr>
              <a:tr h="370840">
                <a:tc>
                  <a:txBody>
                    <a:bodyPr/>
                    <a:lstStyle/>
                    <a:p>
                      <a:r>
                        <a:rPr lang="en-US" sz="1600" dirty="0"/>
                        <a:t>Counseling</a:t>
                      </a:r>
                    </a:p>
                  </a:txBody>
                  <a:tcPr/>
                </a:tc>
                <a:tc>
                  <a:txBody>
                    <a:bodyPr/>
                    <a:lstStyle/>
                    <a:p>
                      <a:pPr marL="0" algn="ctr" defTabSz="914400" rtl="0" eaLnBrk="1" latinLnBrk="0" hangingPunct="1"/>
                      <a:r>
                        <a:rPr lang="en-US" sz="900" kern="1200" dirty="0">
                          <a:solidFill>
                            <a:schemeClr val="dk1"/>
                          </a:solidFill>
                          <a:latin typeface="+mn-lt"/>
                          <a:ea typeface="+mn-ea"/>
                          <a:cs typeface="+mn-cs"/>
                        </a:rPr>
                        <a:t>5 USC 4302</a:t>
                      </a:r>
                    </a:p>
                    <a:p>
                      <a:pPr marL="0" algn="ctr" defTabSz="914400" rtl="0" eaLnBrk="1" latinLnBrk="0" hangingPunct="1"/>
                      <a:endParaRPr lang="en-US" sz="900" kern="1200" dirty="0">
                        <a:solidFill>
                          <a:schemeClr val="dk1"/>
                        </a:solidFill>
                        <a:latin typeface="+mn-lt"/>
                        <a:ea typeface="+mn-ea"/>
                        <a:cs typeface="+mn-cs"/>
                      </a:endParaRPr>
                    </a:p>
                    <a:p>
                      <a:pPr marL="0" algn="ctr" defTabSz="914400" rtl="0" eaLnBrk="1" latinLnBrk="0" hangingPunct="1"/>
                      <a:r>
                        <a:rPr lang="en-US" sz="900" kern="1200" dirty="0">
                          <a:solidFill>
                            <a:schemeClr val="dk1"/>
                          </a:solidFill>
                          <a:latin typeface="+mn-lt"/>
                          <a:ea typeface="+mn-ea"/>
                          <a:cs typeface="+mn-cs"/>
                        </a:rPr>
                        <a:t>5 CFR 430.204/</a:t>
                      </a:r>
                    </a:p>
                    <a:p>
                      <a:pPr marL="0" algn="ctr" defTabSz="914400" rtl="0" eaLnBrk="1" latinLnBrk="0" hangingPunct="1"/>
                      <a:r>
                        <a:rPr lang="en-US" sz="900" kern="1200" dirty="0">
                          <a:solidFill>
                            <a:schemeClr val="dk1"/>
                          </a:solidFill>
                          <a:latin typeface="+mn-lt"/>
                          <a:ea typeface="+mn-ea"/>
                          <a:cs typeface="+mn-cs"/>
                        </a:rPr>
                        <a:t> 5 CFR 430.207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CNGBI 1400.25 Vol 431</a:t>
                      </a:r>
                    </a:p>
                  </a:txBody>
                  <a:tcPr/>
                </a:tc>
                <a:tc>
                  <a:txBody>
                    <a:bodyPr/>
                    <a:lstStyle/>
                    <a:p>
                      <a:pPr marL="0" algn="ctr" defTabSz="914400" rtl="0" eaLnBrk="1" latinLnBrk="0" hangingPunct="1"/>
                      <a:r>
                        <a:rPr lang="en-US" sz="900" kern="1200" dirty="0">
                          <a:solidFill>
                            <a:schemeClr val="dk1"/>
                          </a:solidFill>
                          <a:latin typeface="+mn-lt"/>
                          <a:ea typeface="+mn-ea"/>
                          <a:cs typeface="+mn-cs"/>
                        </a:rPr>
                        <a:t>As soon as performance deficiencies are noted</a:t>
                      </a:r>
                    </a:p>
                  </a:txBody>
                  <a:tcPr/>
                </a:tc>
                <a:tc>
                  <a:txBody>
                    <a:bodyPr/>
                    <a:lstStyle/>
                    <a:p>
                      <a:pPr marL="0" algn="ctr" defTabSz="914400" rtl="0" eaLnBrk="1" latinLnBrk="0" hangingPunct="1"/>
                      <a:r>
                        <a:rPr lang="en-US" sz="900" kern="1200" dirty="0">
                          <a:solidFill>
                            <a:schemeClr val="dk1"/>
                          </a:solidFill>
                          <a:latin typeface="+mn-lt"/>
                          <a:ea typeface="+mn-ea"/>
                          <a:cs typeface="+mn-cs"/>
                        </a:rPr>
                        <a:t>New Technician Counseling Form</a:t>
                      </a:r>
                    </a:p>
                  </a:txBody>
                  <a:tcPr/>
                </a:tc>
                <a:tc>
                  <a:txBody>
                    <a:bodyPr/>
                    <a:lstStyle/>
                    <a:p>
                      <a:pPr marL="0" algn="l" defTabSz="914400" rtl="0" eaLnBrk="1" latinLnBrk="0" hangingPunct="1"/>
                      <a:r>
                        <a:rPr lang="en-US" sz="900" kern="1200" dirty="0">
                          <a:solidFill>
                            <a:schemeClr val="dk1"/>
                          </a:solidFill>
                          <a:latin typeface="+mn-lt"/>
                          <a:ea typeface="+mn-ea"/>
                          <a:cs typeface="+mn-cs"/>
                        </a:rPr>
                        <a:t>Communicate to each employee the performance standards and the critical elements of the employee's position. Performance processes and actions taken by a supervisor must be directly related to the elements and standards in the approved performance plan. </a:t>
                      </a:r>
                    </a:p>
                  </a:txBody>
                  <a:tcPr/>
                </a:tc>
                <a:extLst>
                  <a:ext uri="{0D108BD9-81ED-4DB2-BD59-A6C34878D82A}">
                    <a16:rowId xmlns:a16="http://schemas.microsoft.com/office/drawing/2014/main" val="2984292452"/>
                  </a:ext>
                </a:extLst>
              </a:tr>
              <a:tr h="370840">
                <a:tc>
                  <a:txBody>
                    <a:bodyPr/>
                    <a:lstStyle/>
                    <a:p>
                      <a:r>
                        <a:rPr lang="en-US" sz="1600" dirty="0">
                          <a:solidFill>
                            <a:schemeClr val="tx1"/>
                          </a:solidFill>
                        </a:rPr>
                        <a:t>Pre-PIP Discussion</a:t>
                      </a:r>
                    </a:p>
                  </a:txBody>
                  <a:tcPr/>
                </a:tc>
                <a:tc>
                  <a:txBody>
                    <a:bodyPr/>
                    <a:lstStyle/>
                    <a:p>
                      <a:pPr marL="0" algn="ctr" defTabSz="914400" rtl="0" eaLnBrk="1" latinLnBrk="0" hangingPunct="1"/>
                      <a:r>
                        <a:rPr lang="en-US" sz="900" kern="1200" dirty="0">
                          <a:solidFill>
                            <a:schemeClr val="tx1"/>
                          </a:solidFill>
                          <a:latin typeface="+mn-lt"/>
                          <a:ea typeface="+mn-ea"/>
                          <a:cs typeface="+mn-cs"/>
                        </a:rPr>
                        <a:t>Santos v NASA Ruling</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CFR 430.204</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5 USC 4302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tx1"/>
                          </a:solidFill>
                          <a:latin typeface="+mn-lt"/>
                          <a:ea typeface="+mn-ea"/>
                          <a:cs typeface="+mn-cs"/>
                        </a:rPr>
                        <a:t>CNGBI 1400.25 Vol 431</a:t>
                      </a:r>
                    </a:p>
                    <a:p>
                      <a:endParaRPr lang="en-US" sz="1600" dirty="0">
                        <a:solidFill>
                          <a:schemeClr val="tx1"/>
                        </a:solidFill>
                      </a:endParaRPr>
                    </a:p>
                  </a:txBody>
                  <a:tcPr/>
                </a:tc>
                <a:tc>
                  <a:txBody>
                    <a:bodyPr/>
                    <a:lstStyle/>
                    <a:p>
                      <a:pPr marL="0" algn="ctr" defTabSz="914400" rtl="0" eaLnBrk="1" latinLnBrk="0" hangingPunct="1"/>
                      <a:r>
                        <a:rPr lang="en-US" sz="900" kern="1200" dirty="0">
                          <a:solidFill>
                            <a:schemeClr val="tx1"/>
                          </a:solidFill>
                          <a:latin typeface="+mn-lt"/>
                          <a:ea typeface="+mn-ea"/>
                          <a:cs typeface="+mn-cs"/>
                        </a:rPr>
                        <a:t>1 Calendar Days</a:t>
                      </a:r>
                    </a:p>
                  </a:txBody>
                  <a:tcPr/>
                </a:tc>
                <a:tc>
                  <a:txBody>
                    <a:bodyPr/>
                    <a:lstStyle/>
                    <a:p>
                      <a:pPr marL="0" algn="ctr" defTabSz="914400" rtl="0" eaLnBrk="1" latinLnBrk="0" hangingPunct="1"/>
                      <a:r>
                        <a:rPr lang="en-US" sz="900" kern="1200" dirty="0">
                          <a:solidFill>
                            <a:schemeClr val="tx1"/>
                          </a:solidFill>
                          <a:latin typeface="+mn-lt"/>
                          <a:ea typeface="+mn-ea"/>
                          <a:cs typeface="+mn-cs"/>
                        </a:rPr>
                        <a:t>Verbal Discussion</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Email/New Technician Counseling Form</a:t>
                      </a:r>
                    </a:p>
                    <a:p>
                      <a:pPr marL="0" algn="ctr" defTabSz="914400" rtl="0" eaLnBrk="1" latinLnBrk="0" hangingPunct="1"/>
                      <a:endParaRPr lang="en-US" sz="900" kern="1200" dirty="0">
                        <a:solidFill>
                          <a:schemeClr val="tx1"/>
                        </a:solidFill>
                        <a:latin typeface="+mn-lt"/>
                        <a:ea typeface="+mn-ea"/>
                        <a:cs typeface="+mn-cs"/>
                      </a:endParaRPr>
                    </a:p>
                    <a:p>
                      <a:pPr marL="0" algn="ctr" defTabSz="914400" rtl="0" eaLnBrk="1" latinLnBrk="0" hangingPunct="1"/>
                      <a:r>
                        <a:rPr lang="en-US" sz="900" kern="1200" dirty="0">
                          <a:solidFill>
                            <a:schemeClr val="tx1"/>
                          </a:solidFill>
                          <a:latin typeface="+mn-lt"/>
                          <a:ea typeface="+mn-ea"/>
                          <a:cs typeface="+mn-cs"/>
                        </a:rPr>
                        <a:t>Quarterly/Bi-annual/Annual Performance Review</a:t>
                      </a:r>
                    </a:p>
                  </a:txBody>
                  <a:tcPr/>
                </a:tc>
                <a:tc>
                  <a:txBody>
                    <a:bodyPr/>
                    <a:lstStyle/>
                    <a:p>
                      <a:pPr marL="0" algn="l" defTabSz="914400" rtl="0" eaLnBrk="1" latinLnBrk="0" hangingPunct="1"/>
                      <a:r>
                        <a:rPr lang="en-US" sz="900" kern="1200" dirty="0">
                          <a:solidFill>
                            <a:schemeClr val="tx1"/>
                          </a:solidFill>
                          <a:latin typeface="+mn-lt"/>
                          <a:ea typeface="+mn-ea"/>
                          <a:cs typeface="+mn-cs"/>
                        </a:rPr>
                        <a:t>At any time during the performance appraisal cycle that an employee's performance is determined to be unacceptable in one or more critical elements, the agency shall notify the employee of the critical element(s) for which performance is unacceptable and inform the employee of the performance requirement(s) or standard(s) that must be attained in order to demonstrate acceptable performance in his or her position. The agency should also inform the employee that unless his or her performance in the critical element(s) improves to and is sustained at an acceptable level, the employee may be placed on a Formal PIP</a:t>
                      </a:r>
                    </a:p>
                  </a:txBody>
                  <a:tcPr/>
                </a:tc>
                <a:extLst>
                  <a:ext uri="{0D108BD9-81ED-4DB2-BD59-A6C34878D82A}">
                    <a16:rowId xmlns:a16="http://schemas.microsoft.com/office/drawing/2014/main" val="3149613259"/>
                  </a:ext>
                </a:extLst>
              </a:tr>
              <a:tr h="370840">
                <a:tc>
                  <a:txBody>
                    <a:bodyPr/>
                    <a:lstStyle/>
                    <a:p>
                      <a:r>
                        <a:rPr lang="en-US" sz="1600" dirty="0"/>
                        <a:t>Performance Improvement Plan (PIP)</a:t>
                      </a:r>
                      <a:r>
                        <a:rPr lang="en-US" sz="1600" dirty="0">
                          <a:solidFill>
                            <a:srgbClr val="FF0000"/>
                          </a:solidFill>
                        </a:rPr>
                        <a:t>*</a:t>
                      </a:r>
                    </a:p>
                  </a:txBody>
                  <a:tcPr/>
                </a:tc>
                <a:tc>
                  <a:txBody>
                    <a:bodyPr/>
                    <a:lstStyle/>
                    <a:p>
                      <a:pPr marL="0" algn="ctr" defTabSz="914400" rtl="0" eaLnBrk="1" latinLnBrk="0" hangingPunct="1"/>
                      <a:r>
                        <a:rPr lang="en-US" sz="900" kern="1200" dirty="0">
                          <a:solidFill>
                            <a:schemeClr val="dk1"/>
                          </a:solidFill>
                          <a:latin typeface="+mn-lt"/>
                          <a:ea typeface="+mn-ea"/>
                          <a:cs typeface="+mn-cs"/>
                        </a:rPr>
                        <a:t>5 CFR 432</a:t>
                      </a:r>
                    </a:p>
                    <a:p>
                      <a:pPr marL="0" algn="ctr" defTabSz="914400" rtl="0" eaLnBrk="1" latinLnBrk="0" hangingPunct="1"/>
                      <a:endParaRPr lang="en-US" sz="900" kern="1200" dirty="0">
                        <a:solidFill>
                          <a:schemeClr val="dk1"/>
                        </a:solidFill>
                        <a:latin typeface="+mn-lt"/>
                        <a:ea typeface="+mn-ea"/>
                        <a:cs typeface="+mn-cs"/>
                      </a:endParaRPr>
                    </a:p>
                    <a:p>
                      <a:pPr marL="0" algn="ctr" defTabSz="914400" rtl="0" eaLnBrk="1" latinLnBrk="0" hangingPunct="1"/>
                      <a:r>
                        <a:rPr lang="en-US" sz="900" kern="1200" dirty="0">
                          <a:solidFill>
                            <a:schemeClr val="dk1"/>
                          </a:solidFill>
                          <a:latin typeface="+mn-lt"/>
                          <a:ea typeface="+mn-ea"/>
                          <a:cs typeface="+mn-cs"/>
                        </a:rPr>
                        <a:t>5 USC 4302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CNGBI 1400.25 Vol 431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30 Calendar Days</a:t>
                      </a:r>
                    </a:p>
                    <a:p>
                      <a:endParaRPr lang="en-US" sz="1600" dirty="0"/>
                    </a:p>
                  </a:txBody>
                  <a:tcPr/>
                </a:tc>
                <a:tc>
                  <a:txBody>
                    <a:bodyPr/>
                    <a:lstStyle/>
                    <a:p>
                      <a:pPr marL="0" algn="ctr" defTabSz="914400" rtl="0" eaLnBrk="1" latinLnBrk="0" hangingPunct="1"/>
                      <a:r>
                        <a:rPr lang="en-US" sz="900" kern="1200" dirty="0">
                          <a:solidFill>
                            <a:schemeClr val="dk1"/>
                          </a:solidFill>
                          <a:latin typeface="+mn-lt"/>
                          <a:ea typeface="+mn-ea"/>
                          <a:cs typeface="+mn-cs"/>
                        </a:rPr>
                        <a:t>PIP Memo</a:t>
                      </a:r>
                    </a:p>
                    <a:p>
                      <a:pPr marL="0" algn="ctr" defTabSz="914400" rtl="0" eaLnBrk="1" latinLnBrk="0" hangingPunct="1"/>
                      <a:endParaRPr lang="en-US" sz="900" kern="1200" dirty="0">
                        <a:solidFill>
                          <a:schemeClr val="dk1"/>
                        </a:solidFill>
                        <a:latin typeface="+mn-lt"/>
                        <a:ea typeface="+mn-ea"/>
                        <a:cs typeface="+mn-cs"/>
                      </a:endParaRPr>
                    </a:p>
                  </a:txBody>
                  <a:tcPr/>
                </a:tc>
                <a:tc>
                  <a:txBody>
                    <a:bodyPr/>
                    <a:lstStyle/>
                    <a:p>
                      <a:pPr marL="0" algn="l" defTabSz="914400" rtl="0" eaLnBrk="1" latinLnBrk="0" hangingPunct="1"/>
                      <a:r>
                        <a:rPr lang="en-US" sz="900" kern="1200" dirty="0">
                          <a:solidFill>
                            <a:schemeClr val="dk1"/>
                          </a:solidFill>
                          <a:latin typeface="+mn-lt"/>
                          <a:ea typeface="+mn-ea"/>
                          <a:cs typeface="+mn-cs"/>
                        </a:rPr>
                        <a:t>PIPs are generally no longer than 30 days, unless a justification can be provided for an extended period of time. </a:t>
                      </a:r>
                      <a:r>
                        <a:rPr lang="en-US" sz="900" dirty="0"/>
                        <a:t>At any time during the performance appraisal cycle that an employee's performance is determined to be unacceptable in one or more critical elements, the agency shall notify the employee of the critical element(s) for which performance is unacceptable and inform the employee of the performance requirement(s) or standard(s) that must be attained in order to demonstrate acceptable performance in his or her position. The agency should also inform the employee that unless his or her performance in the critical element(s) improves to and is sustained at an acceptable level, the employee may be reduced in grade or removed.</a:t>
                      </a:r>
                      <a:r>
                        <a:rPr lang="en-US" sz="900" kern="1200" dirty="0">
                          <a:solidFill>
                            <a:schemeClr val="dk1"/>
                          </a:solidFill>
                          <a:latin typeface="+mn-lt"/>
                          <a:ea typeface="+mn-ea"/>
                          <a:cs typeface="+mn-cs"/>
                        </a:rPr>
                        <a:t> </a:t>
                      </a:r>
                    </a:p>
                  </a:txBody>
                  <a:tcPr/>
                </a:tc>
                <a:extLst>
                  <a:ext uri="{0D108BD9-81ED-4DB2-BD59-A6C34878D82A}">
                    <a16:rowId xmlns:a16="http://schemas.microsoft.com/office/drawing/2014/main" val="1465698250"/>
                  </a:ext>
                </a:extLst>
              </a:tr>
              <a:tr h="370840">
                <a:tc>
                  <a:txBody>
                    <a:bodyPr/>
                    <a:lstStyle/>
                    <a:p>
                      <a:r>
                        <a:rPr lang="en-US" sz="1600" dirty="0"/>
                        <a:t>Reduction in Grade/Removal</a:t>
                      </a:r>
                    </a:p>
                  </a:txBody>
                  <a:tcPr/>
                </a:tc>
                <a:tc>
                  <a:txBody>
                    <a:bodyPr/>
                    <a:lstStyle/>
                    <a:p>
                      <a:pPr marL="0" algn="ctr" defTabSz="914400" rtl="0" eaLnBrk="1" latinLnBrk="0" hangingPunct="1"/>
                      <a:r>
                        <a:rPr lang="en-US" sz="900" kern="1200" dirty="0">
                          <a:solidFill>
                            <a:schemeClr val="dk1"/>
                          </a:solidFill>
                          <a:latin typeface="+mn-lt"/>
                          <a:ea typeface="+mn-ea"/>
                          <a:cs typeface="+mn-cs"/>
                        </a:rPr>
                        <a:t>5 CFR 432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CNGBI 1400.25 Vol 431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30 Calendar Days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dk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Within 30 Calendar Days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chemeClr val="dk1"/>
                          </a:solidFill>
                          <a:latin typeface="+mn-lt"/>
                          <a:ea typeface="+mn-ea"/>
                          <a:cs typeface="+mn-cs"/>
                        </a:rPr>
                        <a:t> after expiration of advance notice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kern="1200" dirty="0">
                        <a:solidFill>
                          <a:schemeClr val="dk1"/>
                        </a:solidFill>
                        <a:latin typeface="+mn-lt"/>
                        <a:ea typeface="+mn-ea"/>
                        <a:cs typeface="+mn-cs"/>
                      </a:endParaRPr>
                    </a:p>
                  </a:txBody>
                  <a:tcPr/>
                </a:tc>
                <a:tc>
                  <a:txBody>
                    <a:bodyPr/>
                    <a:lstStyle/>
                    <a:p>
                      <a:pPr marL="0" algn="ctr" defTabSz="914400" rtl="0" eaLnBrk="1" latinLnBrk="0" hangingPunct="1"/>
                      <a:r>
                        <a:rPr lang="en-US" sz="900" kern="1200" dirty="0">
                          <a:solidFill>
                            <a:schemeClr val="dk1"/>
                          </a:solidFill>
                          <a:latin typeface="+mn-lt"/>
                          <a:ea typeface="+mn-ea"/>
                          <a:cs typeface="+mn-cs"/>
                        </a:rPr>
                        <a:t>Proposed Action Memo</a:t>
                      </a:r>
                    </a:p>
                    <a:p>
                      <a:pPr marL="0" algn="ctr" defTabSz="914400" rtl="0" eaLnBrk="1" latinLnBrk="0" hangingPunct="1"/>
                      <a:endParaRPr lang="en-US" sz="900" kern="1200" dirty="0">
                        <a:solidFill>
                          <a:schemeClr val="dk1"/>
                        </a:solidFill>
                        <a:latin typeface="+mn-lt"/>
                        <a:ea typeface="+mn-ea"/>
                        <a:cs typeface="+mn-cs"/>
                      </a:endParaRPr>
                    </a:p>
                    <a:p>
                      <a:pPr marL="0" algn="ctr" defTabSz="914400" rtl="0" eaLnBrk="1" latinLnBrk="0" hangingPunct="1"/>
                      <a:r>
                        <a:rPr lang="en-US" sz="900" kern="1200" dirty="0">
                          <a:solidFill>
                            <a:schemeClr val="dk1"/>
                          </a:solidFill>
                          <a:latin typeface="+mn-lt"/>
                          <a:ea typeface="+mn-ea"/>
                          <a:cs typeface="+mn-cs"/>
                        </a:rPr>
                        <a:t>Final Agency Decision Memo</a:t>
                      </a:r>
                    </a:p>
                  </a:txBody>
                  <a:tcPr/>
                </a:tc>
                <a:tc>
                  <a:txBody>
                    <a:bodyPr/>
                    <a:lstStyle/>
                    <a:p>
                      <a:pPr marL="0" algn="l" defTabSz="914400" rtl="0" eaLnBrk="1" latinLnBrk="0" hangingPunct="1"/>
                      <a:r>
                        <a:rPr lang="en-US" sz="900" dirty="0"/>
                        <a:t>The agency shall afford the employee a 30 day advance notice of the proposed action that identifies both the specific instances of unacceptable performance by the employee on which the proposed action is based and the critical element(s) of the employee's position involved in each instance of unacceptable performance. The agency shall make its final decision within 30 days after expiration of the advance notice period. </a:t>
                      </a:r>
                      <a:endParaRPr lang="en-US" sz="900" kern="1200" dirty="0">
                        <a:solidFill>
                          <a:schemeClr val="dk1"/>
                        </a:solidFill>
                        <a:latin typeface="+mn-lt"/>
                        <a:ea typeface="+mn-ea"/>
                        <a:cs typeface="+mn-cs"/>
                      </a:endParaRPr>
                    </a:p>
                  </a:txBody>
                  <a:tcPr/>
                </a:tc>
                <a:extLst>
                  <a:ext uri="{0D108BD9-81ED-4DB2-BD59-A6C34878D82A}">
                    <a16:rowId xmlns:a16="http://schemas.microsoft.com/office/drawing/2014/main" val="1050903070"/>
                  </a:ext>
                </a:extLst>
              </a:tr>
            </a:tbl>
          </a:graphicData>
        </a:graphic>
      </p:graphicFrame>
      <p:sp>
        <p:nvSpPr>
          <p:cNvPr id="5" name="Title 1">
            <a:extLst>
              <a:ext uri="{FF2B5EF4-FFF2-40B4-BE49-F238E27FC236}">
                <a16:creationId xmlns:a16="http://schemas.microsoft.com/office/drawing/2014/main" id="{B61B6AB3-0FF3-926E-3FF0-91975740C724}"/>
              </a:ext>
            </a:extLst>
          </p:cNvPr>
          <p:cNvSpPr txBox="1">
            <a:spLocks/>
          </p:cNvSpPr>
          <p:nvPr/>
        </p:nvSpPr>
        <p:spPr>
          <a:xfrm>
            <a:off x="838200" y="0"/>
            <a:ext cx="10515600" cy="10049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t>Types of Actions – Performance Based</a:t>
            </a:r>
          </a:p>
        </p:txBody>
      </p:sp>
      <p:sp>
        <p:nvSpPr>
          <p:cNvPr id="2" name="TextBox 1">
            <a:extLst>
              <a:ext uri="{FF2B5EF4-FFF2-40B4-BE49-F238E27FC236}">
                <a16:creationId xmlns:a16="http://schemas.microsoft.com/office/drawing/2014/main" id="{CF506C82-20D7-A2EE-F086-B9FB06CF6DC8}"/>
              </a:ext>
            </a:extLst>
          </p:cNvPr>
          <p:cNvSpPr txBox="1"/>
          <p:nvPr/>
        </p:nvSpPr>
        <p:spPr>
          <a:xfrm>
            <a:off x="1060704" y="6451199"/>
            <a:ext cx="10515599" cy="461665"/>
          </a:xfrm>
          <a:prstGeom prst="rect">
            <a:avLst/>
          </a:prstGeom>
          <a:noFill/>
        </p:spPr>
        <p:txBody>
          <a:bodyPr wrap="square" rtlCol="0">
            <a:spAutoFit/>
          </a:bodyPr>
          <a:lstStyle/>
          <a:p>
            <a:r>
              <a:rPr lang="en-US" sz="1200" dirty="0">
                <a:solidFill>
                  <a:srgbClr val="FF0000"/>
                </a:solidFill>
              </a:rPr>
              <a:t>*Note: Temporary Employees or Employees in a Probationary Period will NOT be issued a Pre-PIP or PIP, but will instead be removed for failure to demonstrate fitness for continued government service</a:t>
            </a:r>
          </a:p>
        </p:txBody>
      </p:sp>
    </p:spTree>
    <p:extLst>
      <p:ext uri="{BB962C8B-B14F-4D97-AF65-F5344CB8AC3E}">
        <p14:creationId xmlns:p14="http://schemas.microsoft.com/office/powerpoint/2010/main" val="3899486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Down 4">
            <a:extLst>
              <a:ext uri="{FF2B5EF4-FFF2-40B4-BE49-F238E27FC236}">
                <a16:creationId xmlns:a16="http://schemas.microsoft.com/office/drawing/2014/main" id="{CEC11EE4-4BA1-B605-4C26-74888F88E869}"/>
              </a:ext>
            </a:extLst>
          </p:cNvPr>
          <p:cNvSpPr/>
          <p:nvPr/>
        </p:nvSpPr>
        <p:spPr>
          <a:xfrm rot="16200000">
            <a:off x="2078884" y="1540181"/>
            <a:ext cx="338328" cy="49377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2D8811A-F96E-2DED-1BE0-F0D66706314D}"/>
              </a:ext>
            </a:extLst>
          </p:cNvPr>
          <p:cNvSpPr txBox="1"/>
          <p:nvPr/>
        </p:nvSpPr>
        <p:spPr>
          <a:xfrm>
            <a:off x="2446879" y="893825"/>
            <a:ext cx="1965960" cy="1815882"/>
          </a:xfrm>
          <a:prstGeom prst="rect">
            <a:avLst/>
          </a:prstGeom>
          <a:noFill/>
        </p:spPr>
        <p:txBody>
          <a:bodyPr wrap="square" rtlCol="0" anchor="ctr">
            <a:spAutoFit/>
          </a:bodyPr>
          <a:lstStyle/>
          <a:p>
            <a:pPr algn="ctr"/>
            <a:r>
              <a:rPr lang="en-US" sz="1400" dirty="0"/>
              <a:t>Management begins to make notes on specific issues with critical performance factors in an employee's performance plan on a </a:t>
            </a:r>
            <a:r>
              <a:rPr lang="en-US" sz="1400" b="1" dirty="0">
                <a:solidFill>
                  <a:srgbClr val="0066FF"/>
                </a:solidFill>
              </a:rPr>
              <a:t>Technician Counseling Form</a:t>
            </a:r>
          </a:p>
        </p:txBody>
      </p:sp>
      <p:sp>
        <p:nvSpPr>
          <p:cNvPr id="9" name="Arrow: Right 8">
            <a:extLst>
              <a:ext uri="{FF2B5EF4-FFF2-40B4-BE49-F238E27FC236}">
                <a16:creationId xmlns:a16="http://schemas.microsoft.com/office/drawing/2014/main" id="{5ECD3312-0FDB-1774-91A6-BC5403293A3E}"/>
              </a:ext>
            </a:extLst>
          </p:cNvPr>
          <p:cNvSpPr/>
          <p:nvPr/>
        </p:nvSpPr>
        <p:spPr>
          <a:xfrm>
            <a:off x="9236991"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Arrow: Right 17">
            <a:extLst>
              <a:ext uri="{FF2B5EF4-FFF2-40B4-BE49-F238E27FC236}">
                <a16:creationId xmlns:a16="http://schemas.microsoft.com/office/drawing/2014/main" id="{BB3E95EB-A39A-82D5-0730-E2FB0FAE4C06}"/>
              </a:ext>
            </a:extLst>
          </p:cNvPr>
          <p:cNvSpPr/>
          <p:nvPr/>
        </p:nvSpPr>
        <p:spPr>
          <a:xfrm>
            <a:off x="4349348"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1AADA89-7086-CC08-7D03-D85EE942FE68}"/>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Counseling</a:t>
            </a:r>
          </a:p>
        </p:txBody>
      </p:sp>
      <p:sp>
        <p:nvSpPr>
          <p:cNvPr id="37" name="TextBox 36">
            <a:extLst>
              <a:ext uri="{FF2B5EF4-FFF2-40B4-BE49-F238E27FC236}">
                <a16:creationId xmlns:a16="http://schemas.microsoft.com/office/drawing/2014/main" id="{3A51F8E0-941B-0A43-6B41-09B374B6BCED}"/>
              </a:ext>
            </a:extLst>
          </p:cNvPr>
          <p:cNvSpPr txBox="1"/>
          <p:nvPr/>
        </p:nvSpPr>
        <p:spPr>
          <a:xfrm>
            <a:off x="7355264" y="786104"/>
            <a:ext cx="2105190" cy="2031325"/>
          </a:xfrm>
          <a:prstGeom prst="rect">
            <a:avLst/>
          </a:prstGeom>
          <a:noFill/>
        </p:spPr>
        <p:txBody>
          <a:bodyPr wrap="square" rtlCol="0" anchor="ctr">
            <a:spAutoFit/>
          </a:bodyPr>
          <a:lstStyle/>
          <a:p>
            <a:pPr algn="ctr"/>
            <a:r>
              <a:rPr lang="en-US" sz="1400" dirty="0"/>
              <a:t>Insure employee comes out of meeting knowing:</a:t>
            </a:r>
          </a:p>
          <a:p>
            <a:pPr marL="342900" indent="-342900">
              <a:buFont typeface="+mj-lt"/>
              <a:buAutoNum type="arabicParenR"/>
            </a:pPr>
            <a:r>
              <a:rPr lang="en-US" sz="1400" dirty="0"/>
              <a:t>The expectations of the performance standard</a:t>
            </a:r>
          </a:p>
          <a:p>
            <a:pPr marL="342900" indent="-342900">
              <a:buFont typeface="+mj-lt"/>
              <a:buAutoNum type="arabicParenR"/>
            </a:pPr>
            <a:r>
              <a:rPr lang="en-US" sz="1400" dirty="0"/>
              <a:t>What they need to do to improve</a:t>
            </a:r>
          </a:p>
          <a:p>
            <a:pPr marL="342900" indent="-342900">
              <a:buFont typeface="+mj-lt"/>
              <a:buAutoNum type="arabicParenR"/>
              <a:tabLst>
                <a:tab pos="115888" algn="l"/>
              </a:tabLst>
            </a:pPr>
            <a:r>
              <a:rPr lang="en-US" sz="1400" dirty="0"/>
              <a:t>What future actions </a:t>
            </a:r>
            <a:r>
              <a:rPr lang="en-US" sz="1400" b="1" dirty="0"/>
              <a:t>will</a:t>
            </a:r>
            <a:r>
              <a:rPr lang="en-US" sz="1400" dirty="0"/>
              <a:t> be taken</a:t>
            </a:r>
          </a:p>
        </p:txBody>
      </p:sp>
      <p:sp>
        <p:nvSpPr>
          <p:cNvPr id="2" name="TextBox 1">
            <a:extLst>
              <a:ext uri="{FF2B5EF4-FFF2-40B4-BE49-F238E27FC236}">
                <a16:creationId xmlns:a16="http://schemas.microsoft.com/office/drawing/2014/main" id="{9E3855D3-C8B8-0CDD-1434-8E8E5D418033}"/>
              </a:ext>
            </a:extLst>
          </p:cNvPr>
          <p:cNvSpPr txBox="1"/>
          <p:nvPr/>
        </p:nvSpPr>
        <p:spPr>
          <a:xfrm>
            <a:off x="125730" y="1201602"/>
            <a:ext cx="1965960" cy="1200329"/>
          </a:xfrm>
          <a:prstGeom prst="rect">
            <a:avLst/>
          </a:prstGeom>
          <a:noFill/>
        </p:spPr>
        <p:txBody>
          <a:bodyPr wrap="square" rtlCol="0" anchor="ctr">
            <a:spAutoFit/>
          </a:bodyPr>
          <a:lstStyle/>
          <a:p>
            <a:pPr algn="ctr"/>
            <a:r>
              <a:rPr lang="en-US" dirty="0"/>
              <a:t>Employee starts to exhibit performance issues</a:t>
            </a:r>
          </a:p>
        </p:txBody>
      </p:sp>
      <p:sp>
        <p:nvSpPr>
          <p:cNvPr id="3" name="TextBox 2">
            <a:extLst>
              <a:ext uri="{FF2B5EF4-FFF2-40B4-BE49-F238E27FC236}">
                <a16:creationId xmlns:a16="http://schemas.microsoft.com/office/drawing/2014/main" id="{8D9DA087-E6D0-A2FF-1530-9B4A0D9F5F9D}"/>
              </a:ext>
            </a:extLst>
          </p:cNvPr>
          <p:cNvSpPr txBox="1"/>
          <p:nvPr/>
        </p:nvSpPr>
        <p:spPr>
          <a:xfrm>
            <a:off x="4844034" y="1109269"/>
            <a:ext cx="1965960" cy="1384995"/>
          </a:xfrm>
          <a:prstGeom prst="rect">
            <a:avLst/>
          </a:prstGeom>
          <a:noFill/>
        </p:spPr>
        <p:txBody>
          <a:bodyPr wrap="square" rtlCol="0" anchor="ctr">
            <a:spAutoFit/>
          </a:bodyPr>
          <a:lstStyle/>
          <a:p>
            <a:pPr algn="ctr"/>
            <a:r>
              <a:rPr lang="en-US" sz="1400" dirty="0"/>
              <a:t>Management sits down with employee and reviews  performance plan and issues with meeting performance element</a:t>
            </a:r>
          </a:p>
        </p:txBody>
      </p:sp>
      <p:sp>
        <p:nvSpPr>
          <p:cNvPr id="7" name="Arrow: Right 6">
            <a:extLst>
              <a:ext uri="{FF2B5EF4-FFF2-40B4-BE49-F238E27FC236}">
                <a16:creationId xmlns:a16="http://schemas.microsoft.com/office/drawing/2014/main" id="{F690F567-C97A-D37B-02F4-5627E5D82F25}"/>
              </a:ext>
            </a:extLst>
          </p:cNvPr>
          <p:cNvSpPr/>
          <p:nvPr/>
        </p:nvSpPr>
        <p:spPr>
          <a:xfrm>
            <a:off x="6770048" y="1617905"/>
            <a:ext cx="585216" cy="33832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2594A3E0-B771-4554-6AD9-A19522D3551A}"/>
              </a:ext>
            </a:extLst>
          </p:cNvPr>
          <p:cNvSpPr txBox="1"/>
          <p:nvPr/>
        </p:nvSpPr>
        <p:spPr>
          <a:xfrm>
            <a:off x="9902430" y="786104"/>
            <a:ext cx="2208885" cy="2031325"/>
          </a:xfrm>
          <a:prstGeom prst="rect">
            <a:avLst/>
          </a:prstGeom>
          <a:noFill/>
        </p:spPr>
        <p:txBody>
          <a:bodyPr wrap="square" rtlCol="0" anchor="ctr">
            <a:spAutoFit/>
          </a:bodyPr>
          <a:lstStyle>
            <a:defPPr>
              <a:defRPr lang="en-US"/>
            </a:defPPr>
            <a:lvl1pPr algn="ctr"/>
          </a:lstStyle>
          <a:p>
            <a:r>
              <a:rPr lang="en-US" dirty="0"/>
              <a:t>Manager and Employee sign </a:t>
            </a:r>
            <a:r>
              <a:rPr lang="en-US" b="1" dirty="0">
                <a:solidFill>
                  <a:srgbClr val="0066FF"/>
                </a:solidFill>
              </a:rPr>
              <a:t>Technician Counseling Form</a:t>
            </a:r>
            <a:r>
              <a:rPr lang="en-US" dirty="0"/>
              <a:t>.  Manager keeps on hand in Supervisor Employee Folder</a:t>
            </a:r>
          </a:p>
        </p:txBody>
      </p:sp>
      <p:cxnSp>
        <p:nvCxnSpPr>
          <p:cNvPr id="11" name="Straight Connector 10">
            <a:extLst>
              <a:ext uri="{FF2B5EF4-FFF2-40B4-BE49-F238E27FC236}">
                <a16:creationId xmlns:a16="http://schemas.microsoft.com/office/drawing/2014/main" id="{F7C6C36E-BB99-D507-42DD-A18A79612555}"/>
              </a:ext>
            </a:extLst>
          </p:cNvPr>
          <p:cNvCxnSpPr>
            <a:cxnSpLocks/>
          </p:cNvCxnSpPr>
          <p:nvPr/>
        </p:nvCxnSpPr>
        <p:spPr>
          <a:xfrm>
            <a:off x="510984" y="3083476"/>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C65AD01C-27A2-F10D-8B33-1B8DF2C1ACAC}"/>
              </a:ext>
            </a:extLst>
          </p:cNvPr>
          <p:cNvSpPr txBox="1"/>
          <p:nvPr/>
        </p:nvSpPr>
        <p:spPr>
          <a:xfrm>
            <a:off x="652022" y="3112177"/>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Pre-PIP Discussion</a:t>
            </a:r>
          </a:p>
        </p:txBody>
      </p:sp>
      <p:sp>
        <p:nvSpPr>
          <p:cNvPr id="13" name="TextBox 12">
            <a:extLst>
              <a:ext uri="{FF2B5EF4-FFF2-40B4-BE49-F238E27FC236}">
                <a16:creationId xmlns:a16="http://schemas.microsoft.com/office/drawing/2014/main" id="{A4688284-BA62-FC06-BCEA-A77C699ABD4B}"/>
              </a:ext>
            </a:extLst>
          </p:cNvPr>
          <p:cNvSpPr txBox="1"/>
          <p:nvPr/>
        </p:nvSpPr>
        <p:spPr>
          <a:xfrm>
            <a:off x="125730" y="4066426"/>
            <a:ext cx="1965960" cy="1754326"/>
          </a:xfrm>
          <a:prstGeom prst="rect">
            <a:avLst/>
          </a:prstGeom>
          <a:noFill/>
        </p:spPr>
        <p:txBody>
          <a:bodyPr wrap="square" rtlCol="0" anchor="ctr">
            <a:spAutoFit/>
          </a:bodyPr>
          <a:lstStyle/>
          <a:p>
            <a:pPr algn="ctr"/>
            <a:r>
              <a:rPr lang="en-US" dirty="0"/>
              <a:t>Employee continues to exhibit issues in critical  performance factor(s)</a:t>
            </a:r>
          </a:p>
        </p:txBody>
      </p:sp>
      <p:sp>
        <p:nvSpPr>
          <p:cNvPr id="14" name="Arrow: Down 13">
            <a:extLst>
              <a:ext uri="{FF2B5EF4-FFF2-40B4-BE49-F238E27FC236}">
                <a16:creationId xmlns:a16="http://schemas.microsoft.com/office/drawing/2014/main" id="{CCD5CC5A-22F6-6492-7E0C-84B92C162EFB}"/>
              </a:ext>
            </a:extLst>
          </p:cNvPr>
          <p:cNvSpPr/>
          <p:nvPr/>
        </p:nvSpPr>
        <p:spPr>
          <a:xfrm rot="16200000">
            <a:off x="1932212" y="4753965"/>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2F17ED03-9D65-1001-3280-E56CF30FBB9E}"/>
              </a:ext>
            </a:extLst>
          </p:cNvPr>
          <p:cNvSpPr txBox="1"/>
          <p:nvPr/>
        </p:nvSpPr>
        <p:spPr>
          <a:xfrm>
            <a:off x="2292858" y="3951445"/>
            <a:ext cx="1965960" cy="2031325"/>
          </a:xfrm>
          <a:prstGeom prst="rect">
            <a:avLst/>
          </a:prstGeom>
          <a:noFill/>
        </p:spPr>
        <p:txBody>
          <a:bodyPr wrap="square" rtlCol="0" anchor="ctr">
            <a:spAutoFit/>
          </a:bodyPr>
          <a:lstStyle/>
          <a:p>
            <a:pPr algn="ctr"/>
            <a:r>
              <a:rPr lang="en-US" dirty="0"/>
              <a:t>Management counsels the employee verbally, in-writing or through review of their performance plan </a:t>
            </a:r>
            <a:endParaRPr lang="en-US" b="1" dirty="0">
              <a:solidFill>
                <a:srgbClr val="0066FF"/>
              </a:solidFill>
            </a:endParaRPr>
          </a:p>
        </p:txBody>
      </p:sp>
      <p:sp>
        <p:nvSpPr>
          <p:cNvPr id="16" name="Arrow: Down 15">
            <a:extLst>
              <a:ext uri="{FF2B5EF4-FFF2-40B4-BE49-F238E27FC236}">
                <a16:creationId xmlns:a16="http://schemas.microsoft.com/office/drawing/2014/main" id="{DB0695A9-D12D-F9E3-CC4E-6BD0A50CACE9}"/>
              </a:ext>
            </a:extLst>
          </p:cNvPr>
          <p:cNvSpPr/>
          <p:nvPr/>
        </p:nvSpPr>
        <p:spPr>
          <a:xfrm rot="16200000">
            <a:off x="4260215" y="4753966"/>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5EFE71F-2D9D-06C0-E540-0F5EB33155E3}"/>
              </a:ext>
            </a:extLst>
          </p:cNvPr>
          <p:cNvSpPr txBox="1"/>
          <p:nvPr/>
        </p:nvSpPr>
        <p:spPr>
          <a:xfrm>
            <a:off x="8080072" y="4467735"/>
            <a:ext cx="3621024" cy="1077218"/>
          </a:xfrm>
          <a:prstGeom prst="rect">
            <a:avLst/>
          </a:prstGeom>
          <a:noFill/>
        </p:spPr>
        <p:txBody>
          <a:bodyPr wrap="square" rtlCol="0">
            <a:spAutoFit/>
          </a:bodyPr>
          <a:lstStyle/>
          <a:p>
            <a:r>
              <a:rPr lang="en-US" sz="1600" dirty="0"/>
              <a:t>Employee will enter the formal </a:t>
            </a:r>
            <a:r>
              <a:rPr lang="en-US" sz="1600" b="1" dirty="0">
                <a:solidFill>
                  <a:srgbClr val="0066FF"/>
                </a:solidFill>
              </a:rPr>
              <a:t>Performance Improvement Plan </a:t>
            </a:r>
            <a:r>
              <a:rPr lang="en-US" sz="1600" dirty="0"/>
              <a:t>period IAW with CNGBI 1400.25 vol 431 Enclosure D</a:t>
            </a:r>
            <a:endParaRPr lang="en-US" sz="1600" b="1" dirty="0">
              <a:solidFill>
                <a:srgbClr val="0066FF"/>
              </a:solidFill>
            </a:endParaRPr>
          </a:p>
        </p:txBody>
      </p:sp>
      <p:sp>
        <p:nvSpPr>
          <p:cNvPr id="25" name="TextBox 24">
            <a:extLst>
              <a:ext uri="{FF2B5EF4-FFF2-40B4-BE49-F238E27FC236}">
                <a16:creationId xmlns:a16="http://schemas.microsoft.com/office/drawing/2014/main" id="{28C82A8E-08FB-4D81-38D2-F86691AE0AB4}"/>
              </a:ext>
            </a:extLst>
          </p:cNvPr>
          <p:cNvSpPr txBox="1"/>
          <p:nvPr/>
        </p:nvSpPr>
        <p:spPr>
          <a:xfrm>
            <a:off x="4686089" y="3691912"/>
            <a:ext cx="2105190" cy="2800767"/>
          </a:xfrm>
          <a:prstGeom prst="rect">
            <a:avLst/>
          </a:prstGeom>
          <a:noFill/>
        </p:spPr>
        <p:txBody>
          <a:bodyPr wrap="square" rtlCol="0" anchor="ctr">
            <a:spAutoFit/>
          </a:bodyPr>
          <a:lstStyle/>
          <a:p>
            <a:pPr algn="ctr"/>
            <a:r>
              <a:rPr lang="en-US" sz="1600" dirty="0"/>
              <a:t>Notify the employee verbally, in writing or during a performance plan review that they will be placed on a PIP.  Insure employee understands which Performance Plan criteria they are not meeting and when PIP will start</a:t>
            </a:r>
          </a:p>
        </p:txBody>
      </p:sp>
      <p:sp>
        <p:nvSpPr>
          <p:cNvPr id="20" name="Arrow: Down 19">
            <a:extLst>
              <a:ext uri="{FF2B5EF4-FFF2-40B4-BE49-F238E27FC236}">
                <a16:creationId xmlns:a16="http://schemas.microsoft.com/office/drawing/2014/main" id="{72BBC564-4477-959E-2D4F-6177E9BA59D6}"/>
              </a:ext>
            </a:extLst>
          </p:cNvPr>
          <p:cNvSpPr/>
          <p:nvPr/>
        </p:nvSpPr>
        <p:spPr>
          <a:xfrm rot="16200000">
            <a:off x="7266512" y="4753966"/>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834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7FA52-3A1A-8576-E280-C144CBD91EA6}"/>
            </a:ext>
          </a:extLst>
        </p:cNvPr>
        <p:cNvGrpSpPr/>
        <p:nvPr/>
      </p:nvGrpSpPr>
      <p:grpSpPr>
        <a:xfrm>
          <a:off x="0" y="0"/>
          <a:ext cx="0" cy="0"/>
          <a:chOff x="0" y="0"/>
          <a:chExt cx="0" cy="0"/>
        </a:xfrm>
      </p:grpSpPr>
      <p:sp>
        <p:nvSpPr>
          <p:cNvPr id="19" name="TextBox 18">
            <a:extLst>
              <a:ext uri="{FF2B5EF4-FFF2-40B4-BE49-F238E27FC236}">
                <a16:creationId xmlns:a16="http://schemas.microsoft.com/office/drawing/2014/main" id="{2F9C52D0-AB27-E1CF-EF6A-5FF8C5B78B76}"/>
              </a:ext>
            </a:extLst>
          </p:cNvPr>
          <p:cNvSpPr txBox="1"/>
          <p:nvPr/>
        </p:nvSpPr>
        <p:spPr>
          <a:xfrm>
            <a:off x="652022" y="92795"/>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Performance Improvement Plan (PIP)</a:t>
            </a:r>
          </a:p>
        </p:txBody>
      </p:sp>
      <p:cxnSp>
        <p:nvCxnSpPr>
          <p:cNvPr id="11" name="Straight Connector 10">
            <a:extLst>
              <a:ext uri="{FF2B5EF4-FFF2-40B4-BE49-F238E27FC236}">
                <a16:creationId xmlns:a16="http://schemas.microsoft.com/office/drawing/2014/main" id="{1CF2A273-308D-15B9-6DED-F9CA72DC4238}"/>
              </a:ext>
            </a:extLst>
          </p:cNvPr>
          <p:cNvCxnSpPr>
            <a:cxnSpLocks/>
          </p:cNvCxnSpPr>
          <p:nvPr/>
        </p:nvCxnSpPr>
        <p:spPr>
          <a:xfrm>
            <a:off x="510984" y="3613828"/>
            <a:ext cx="11241741" cy="0"/>
          </a:xfrm>
          <a:prstGeom prst="line">
            <a:avLst/>
          </a:prstGeom>
          <a:ln>
            <a:solidFill>
              <a:srgbClr val="0066FF"/>
            </a:solidFill>
          </a:ln>
        </p:spPr>
        <p:style>
          <a:lnRef idx="3">
            <a:schemeClr val="accent2"/>
          </a:lnRef>
          <a:fillRef idx="0">
            <a:schemeClr val="accent2"/>
          </a:fillRef>
          <a:effectRef idx="2">
            <a:schemeClr val="accent2"/>
          </a:effectRef>
          <a:fontRef idx="minor">
            <a:schemeClr val="tx1"/>
          </a:fontRef>
        </p:style>
      </p:cxnSp>
      <p:sp>
        <p:nvSpPr>
          <p:cNvPr id="12" name="TextBox 11">
            <a:extLst>
              <a:ext uri="{FF2B5EF4-FFF2-40B4-BE49-F238E27FC236}">
                <a16:creationId xmlns:a16="http://schemas.microsoft.com/office/drawing/2014/main" id="{C468242A-ACBE-D0E3-30A8-DEEB07CF753D}"/>
              </a:ext>
            </a:extLst>
          </p:cNvPr>
          <p:cNvSpPr txBox="1"/>
          <p:nvPr/>
        </p:nvSpPr>
        <p:spPr>
          <a:xfrm>
            <a:off x="652022" y="3642529"/>
            <a:ext cx="10887956" cy="400110"/>
          </a:xfrm>
          <a:prstGeom prst="rect">
            <a:avLst/>
          </a:prstGeom>
          <a:solidFill>
            <a:srgbClr val="92D050"/>
          </a:solidFill>
          <a:ln w="25400">
            <a:solidFill>
              <a:schemeClr val="accent1">
                <a:shade val="15000"/>
              </a:schemeClr>
            </a:solidFill>
          </a:ln>
        </p:spPr>
        <p:txBody>
          <a:bodyPr wrap="square" rtlCol="0">
            <a:spAutoFit/>
          </a:bodyPr>
          <a:lstStyle/>
          <a:p>
            <a:pPr algn="ctr"/>
            <a:r>
              <a:rPr lang="en-US" sz="2000" b="1" dirty="0"/>
              <a:t>Reduction In Grade/Removal</a:t>
            </a:r>
          </a:p>
        </p:txBody>
      </p:sp>
      <p:sp>
        <p:nvSpPr>
          <p:cNvPr id="8" name="TextBox 7">
            <a:extLst>
              <a:ext uri="{FF2B5EF4-FFF2-40B4-BE49-F238E27FC236}">
                <a16:creationId xmlns:a16="http://schemas.microsoft.com/office/drawing/2014/main" id="{A7A53CB9-FFE8-9D32-4D17-EC48083ED4DA}"/>
              </a:ext>
            </a:extLst>
          </p:cNvPr>
          <p:cNvSpPr txBox="1"/>
          <p:nvPr/>
        </p:nvSpPr>
        <p:spPr>
          <a:xfrm>
            <a:off x="125730" y="957466"/>
            <a:ext cx="1965960" cy="1754326"/>
          </a:xfrm>
          <a:prstGeom prst="rect">
            <a:avLst/>
          </a:prstGeom>
          <a:noFill/>
        </p:spPr>
        <p:txBody>
          <a:bodyPr wrap="square" rtlCol="0" anchor="ctr">
            <a:spAutoFit/>
          </a:bodyPr>
          <a:lstStyle/>
          <a:p>
            <a:pPr algn="ctr"/>
            <a:r>
              <a:rPr lang="en-US" dirty="0"/>
              <a:t>Employee continues to exhibit issues in critical  performance factor(s)</a:t>
            </a:r>
          </a:p>
        </p:txBody>
      </p:sp>
      <p:sp>
        <p:nvSpPr>
          <p:cNvPr id="21" name="Arrow: Down 20">
            <a:extLst>
              <a:ext uri="{FF2B5EF4-FFF2-40B4-BE49-F238E27FC236}">
                <a16:creationId xmlns:a16="http://schemas.microsoft.com/office/drawing/2014/main" id="{E961373E-C20F-87BC-BA4D-34AC91EE0C6E}"/>
              </a:ext>
            </a:extLst>
          </p:cNvPr>
          <p:cNvSpPr/>
          <p:nvPr/>
        </p:nvSpPr>
        <p:spPr>
          <a:xfrm rot="16200000">
            <a:off x="1932212" y="1645006"/>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89AB022E-9D3E-8213-4B9B-0AB51B95A570}"/>
              </a:ext>
            </a:extLst>
          </p:cNvPr>
          <p:cNvSpPr txBox="1"/>
          <p:nvPr/>
        </p:nvSpPr>
        <p:spPr>
          <a:xfrm>
            <a:off x="2292858" y="842482"/>
            <a:ext cx="1965960" cy="2031325"/>
          </a:xfrm>
          <a:prstGeom prst="rect">
            <a:avLst/>
          </a:prstGeom>
          <a:noFill/>
        </p:spPr>
        <p:txBody>
          <a:bodyPr wrap="square" rtlCol="0" anchor="ctr">
            <a:spAutoFit/>
          </a:bodyPr>
          <a:lstStyle/>
          <a:p>
            <a:pPr algn="ctr"/>
            <a:r>
              <a:rPr lang="en-US" dirty="0"/>
              <a:t>Management completes the </a:t>
            </a:r>
            <a:r>
              <a:rPr lang="en-US" b="1" dirty="0">
                <a:solidFill>
                  <a:srgbClr val="0066FF"/>
                </a:solidFill>
              </a:rPr>
              <a:t>PIP Memo </a:t>
            </a:r>
            <a:r>
              <a:rPr lang="en-US" dirty="0"/>
              <a:t>providing 30 calendar days to demonstrate acceptable performance </a:t>
            </a:r>
            <a:endParaRPr lang="en-US" b="1" dirty="0">
              <a:solidFill>
                <a:srgbClr val="0066FF"/>
              </a:solidFill>
            </a:endParaRPr>
          </a:p>
        </p:txBody>
      </p:sp>
      <p:sp>
        <p:nvSpPr>
          <p:cNvPr id="23" name="Arrow: Down 22">
            <a:extLst>
              <a:ext uri="{FF2B5EF4-FFF2-40B4-BE49-F238E27FC236}">
                <a16:creationId xmlns:a16="http://schemas.microsoft.com/office/drawing/2014/main" id="{5DEEF79E-FDBE-5DBE-2906-0AD0237DAC70}"/>
              </a:ext>
            </a:extLst>
          </p:cNvPr>
          <p:cNvSpPr/>
          <p:nvPr/>
        </p:nvSpPr>
        <p:spPr>
          <a:xfrm rot="16200000">
            <a:off x="4260215" y="1645007"/>
            <a:ext cx="338328" cy="493776"/>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Right 23">
            <a:extLst>
              <a:ext uri="{FF2B5EF4-FFF2-40B4-BE49-F238E27FC236}">
                <a16:creationId xmlns:a16="http://schemas.microsoft.com/office/drawing/2014/main" id="{4CE63349-29C4-9122-B957-C5BD1EE78DBA}"/>
              </a:ext>
            </a:extLst>
          </p:cNvPr>
          <p:cNvSpPr/>
          <p:nvPr/>
        </p:nvSpPr>
        <p:spPr>
          <a:xfrm>
            <a:off x="7229261" y="2345862"/>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9AE7C4B2-DB1C-5E60-7200-9CA996F0D6F0}"/>
              </a:ext>
            </a:extLst>
          </p:cNvPr>
          <p:cNvSpPr txBox="1"/>
          <p:nvPr/>
        </p:nvSpPr>
        <p:spPr>
          <a:xfrm>
            <a:off x="8041567" y="2038551"/>
            <a:ext cx="3715149" cy="1569660"/>
          </a:xfrm>
          <a:prstGeom prst="rect">
            <a:avLst/>
          </a:prstGeom>
          <a:noFill/>
        </p:spPr>
        <p:txBody>
          <a:bodyPr wrap="square" rtlCol="0">
            <a:spAutoFit/>
          </a:bodyPr>
          <a:lstStyle/>
          <a:p>
            <a:r>
              <a:rPr lang="en-US" sz="1200" dirty="0"/>
              <a:t>Success – Employees who successfully complete a PIP will be issued a </a:t>
            </a:r>
            <a:r>
              <a:rPr lang="en-US" sz="1200" b="1" dirty="0">
                <a:solidFill>
                  <a:srgbClr val="0066FF"/>
                </a:solidFill>
              </a:rPr>
              <a:t>memorandum confirming the successful determination </a:t>
            </a:r>
            <a:r>
              <a:rPr lang="en-US" sz="1200" dirty="0"/>
              <a:t>and informing them that, if the employee returns to unacceptable performance in the same critical elements addressed in the PIP within one year of the original issuance, action may be taken to remove or change the employee to lower grade without initiating another PIP. </a:t>
            </a:r>
            <a:endParaRPr lang="en-US" sz="1200" b="1" dirty="0">
              <a:solidFill>
                <a:srgbClr val="FF0000"/>
              </a:solidFill>
            </a:endParaRPr>
          </a:p>
        </p:txBody>
      </p:sp>
      <p:cxnSp>
        <p:nvCxnSpPr>
          <p:cNvPr id="26" name="Straight Connector 25">
            <a:extLst>
              <a:ext uri="{FF2B5EF4-FFF2-40B4-BE49-F238E27FC236}">
                <a16:creationId xmlns:a16="http://schemas.microsoft.com/office/drawing/2014/main" id="{EC8C29BE-1D48-1EAD-42C4-290BFE99F1AF}"/>
              </a:ext>
            </a:extLst>
          </p:cNvPr>
          <p:cNvCxnSpPr>
            <a:cxnSpLocks/>
          </p:cNvCxnSpPr>
          <p:nvPr/>
        </p:nvCxnSpPr>
        <p:spPr>
          <a:xfrm>
            <a:off x="8037576" y="1939731"/>
            <a:ext cx="4028694" cy="0"/>
          </a:xfrm>
          <a:prstGeom prst="line">
            <a:avLst/>
          </a:prstGeom>
        </p:spPr>
        <p:style>
          <a:lnRef idx="3">
            <a:schemeClr val="dk1"/>
          </a:lnRef>
          <a:fillRef idx="0">
            <a:schemeClr val="dk1"/>
          </a:fillRef>
          <a:effectRef idx="2">
            <a:schemeClr val="dk1"/>
          </a:effectRef>
          <a:fontRef idx="minor">
            <a:schemeClr val="tx1"/>
          </a:fontRef>
        </p:style>
      </p:cxnSp>
      <p:sp>
        <p:nvSpPr>
          <p:cNvPr id="27" name="Arrow: Right 26">
            <a:extLst>
              <a:ext uri="{FF2B5EF4-FFF2-40B4-BE49-F238E27FC236}">
                <a16:creationId xmlns:a16="http://schemas.microsoft.com/office/drawing/2014/main" id="{063A3EEB-FF0B-E250-E304-4E48D916C042}"/>
              </a:ext>
            </a:extLst>
          </p:cNvPr>
          <p:cNvSpPr/>
          <p:nvPr/>
        </p:nvSpPr>
        <p:spPr>
          <a:xfrm>
            <a:off x="7172786" y="1232391"/>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A29DFC88-3FF2-9713-463A-548044CBB12C}"/>
              </a:ext>
            </a:extLst>
          </p:cNvPr>
          <p:cNvSpPr txBox="1"/>
          <p:nvPr/>
        </p:nvSpPr>
        <p:spPr>
          <a:xfrm>
            <a:off x="8037576" y="563729"/>
            <a:ext cx="3621024" cy="1384995"/>
          </a:xfrm>
          <a:prstGeom prst="rect">
            <a:avLst/>
          </a:prstGeom>
          <a:noFill/>
        </p:spPr>
        <p:txBody>
          <a:bodyPr wrap="square" rtlCol="0">
            <a:spAutoFit/>
          </a:bodyPr>
          <a:lstStyle/>
          <a:p>
            <a:r>
              <a:rPr lang="en-US" sz="1200" dirty="0"/>
              <a:t>Failure -</a:t>
            </a:r>
          </a:p>
          <a:p>
            <a:pPr marL="285750" indent="-285750">
              <a:buFont typeface="Arial" panose="020B0604020202020204" pitchFamily="34" charset="0"/>
              <a:buChar char="•"/>
            </a:pPr>
            <a:r>
              <a:rPr lang="en-US" sz="1200" dirty="0"/>
              <a:t>Reassignment - reassign an employee to a position of like grade and pay when it is for the efficiency of the service</a:t>
            </a:r>
          </a:p>
          <a:p>
            <a:pPr marL="285750" indent="-285750">
              <a:buFont typeface="Arial" panose="020B0604020202020204" pitchFamily="34" charset="0"/>
              <a:buChar char="•"/>
            </a:pPr>
            <a:r>
              <a:rPr lang="en-US" sz="1200" dirty="0"/>
              <a:t>Removal/Reduction In Grade – Requires a </a:t>
            </a:r>
            <a:r>
              <a:rPr lang="en-US" sz="1200" b="1" dirty="0">
                <a:solidFill>
                  <a:srgbClr val="0066FF"/>
                </a:solidFill>
              </a:rPr>
              <a:t>Proposed Action Memo </a:t>
            </a:r>
            <a:r>
              <a:rPr lang="en-US" sz="1200" dirty="0"/>
              <a:t>for either resolution as well as a </a:t>
            </a:r>
            <a:r>
              <a:rPr lang="en-US" sz="1200" b="1" dirty="0">
                <a:solidFill>
                  <a:srgbClr val="0066FF"/>
                </a:solidFill>
              </a:rPr>
              <a:t>Final Agency Decision Memo 	</a:t>
            </a:r>
          </a:p>
        </p:txBody>
      </p:sp>
      <p:sp>
        <p:nvSpPr>
          <p:cNvPr id="29" name="TextBox 28">
            <a:extLst>
              <a:ext uri="{FF2B5EF4-FFF2-40B4-BE49-F238E27FC236}">
                <a16:creationId xmlns:a16="http://schemas.microsoft.com/office/drawing/2014/main" id="{2B9A572A-E778-15D1-4B44-D157C4FAC3C9}"/>
              </a:ext>
            </a:extLst>
          </p:cNvPr>
          <p:cNvSpPr txBox="1"/>
          <p:nvPr/>
        </p:nvSpPr>
        <p:spPr>
          <a:xfrm>
            <a:off x="4686089" y="483927"/>
            <a:ext cx="2105190" cy="3108543"/>
          </a:xfrm>
          <a:prstGeom prst="rect">
            <a:avLst/>
          </a:prstGeom>
          <a:noFill/>
        </p:spPr>
        <p:txBody>
          <a:bodyPr wrap="square" rtlCol="0" anchor="ctr">
            <a:spAutoFit/>
          </a:bodyPr>
          <a:lstStyle/>
          <a:p>
            <a:pPr algn="ctr"/>
            <a:r>
              <a:rPr lang="en-US" sz="1400" dirty="0"/>
              <a:t>Notify the employee by reviewing PIP memo with them.  Insure employee comes out of meeting knowing:</a:t>
            </a:r>
          </a:p>
          <a:p>
            <a:pPr marL="342900" indent="-342900">
              <a:buFont typeface="+mj-lt"/>
              <a:buAutoNum type="arabicParenR"/>
            </a:pPr>
            <a:r>
              <a:rPr lang="en-US" sz="1400" dirty="0"/>
              <a:t>The expectations of the performance standard</a:t>
            </a:r>
          </a:p>
          <a:p>
            <a:pPr marL="342900" indent="-342900">
              <a:buFont typeface="+mj-lt"/>
              <a:buAutoNum type="arabicParenR"/>
            </a:pPr>
            <a:r>
              <a:rPr lang="en-US" sz="1400" dirty="0"/>
              <a:t>What they need to do to improve</a:t>
            </a:r>
          </a:p>
          <a:p>
            <a:pPr marL="342900" indent="-342900">
              <a:buFont typeface="+mj-lt"/>
              <a:buAutoNum type="arabicParenR"/>
              <a:tabLst>
                <a:tab pos="115888" algn="l"/>
              </a:tabLst>
            </a:pPr>
            <a:r>
              <a:rPr lang="en-US" sz="1400" dirty="0"/>
              <a:t>What future actions </a:t>
            </a:r>
            <a:r>
              <a:rPr lang="en-US" sz="1400" b="1" dirty="0"/>
              <a:t>will</a:t>
            </a:r>
            <a:r>
              <a:rPr lang="en-US" sz="1400" dirty="0"/>
              <a:t> be taken if they are not successful within 30 days</a:t>
            </a:r>
          </a:p>
        </p:txBody>
      </p:sp>
      <p:sp>
        <p:nvSpPr>
          <p:cNvPr id="30" name="TextBox 29">
            <a:extLst>
              <a:ext uri="{FF2B5EF4-FFF2-40B4-BE49-F238E27FC236}">
                <a16:creationId xmlns:a16="http://schemas.microsoft.com/office/drawing/2014/main" id="{74F687F7-6569-DA97-43D5-2B9627BAEE01}"/>
              </a:ext>
            </a:extLst>
          </p:cNvPr>
          <p:cNvSpPr txBox="1"/>
          <p:nvPr/>
        </p:nvSpPr>
        <p:spPr>
          <a:xfrm>
            <a:off x="2191391" y="4220610"/>
            <a:ext cx="1965960" cy="2031325"/>
          </a:xfrm>
          <a:prstGeom prst="rect">
            <a:avLst/>
          </a:prstGeom>
          <a:noFill/>
        </p:spPr>
        <p:txBody>
          <a:bodyPr wrap="square" rtlCol="0" anchor="ctr">
            <a:spAutoFit/>
          </a:bodyPr>
          <a:lstStyle/>
          <a:p>
            <a:pPr algn="ctr"/>
            <a:r>
              <a:rPr lang="en-US" dirty="0"/>
              <a:t>Management completes the </a:t>
            </a:r>
            <a:r>
              <a:rPr lang="en-US" b="1" dirty="0">
                <a:solidFill>
                  <a:srgbClr val="0066FF"/>
                </a:solidFill>
              </a:rPr>
              <a:t>Proposed Action Memo </a:t>
            </a:r>
            <a:r>
              <a:rPr lang="en-US" dirty="0"/>
              <a:t>for either reduction or removal providing 30 days to respond</a:t>
            </a:r>
          </a:p>
        </p:txBody>
      </p:sp>
      <p:sp>
        <p:nvSpPr>
          <p:cNvPr id="31" name="Arrow: Right 30">
            <a:extLst>
              <a:ext uri="{FF2B5EF4-FFF2-40B4-BE49-F238E27FC236}">
                <a16:creationId xmlns:a16="http://schemas.microsoft.com/office/drawing/2014/main" id="{F4B1D2DD-864F-DA81-3719-D9C3D87FF7EA}"/>
              </a:ext>
            </a:extLst>
          </p:cNvPr>
          <p:cNvSpPr/>
          <p:nvPr/>
        </p:nvSpPr>
        <p:spPr>
          <a:xfrm>
            <a:off x="4239423" y="5076737"/>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1B4BB2B8-A11C-9B5B-2B0F-FBE1EE51258B}"/>
              </a:ext>
            </a:extLst>
          </p:cNvPr>
          <p:cNvSpPr txBox="1"/>
          <p:nvPr/>
        </p:nvSpPr>
        <p:spPr>
          <a:xfrm>
            <a:off x="4834018" y="4247881"/>
            <a:ext cx="1901952" cy="2062103"/>
          </a:xfrm>
          <a:prstGeom prst="rect">
            <a:avLst/>
          </a:prstGeom>
          <a:noFill/>
        </p:spPr>
        <p:txBody>
          <a:bodyPr wrap="square" rtlCol="0">
            <a:spAutoFit/>
          </a:bodyPr>
          <a:lstStyle/>
          <a:p>
            <a:pPr algn="ctr"/>
            <a:r>
              <a:rPr lang="en-US" sz="1600" dirty="0"/>
              <a:t>Employee notified of Removal or Reduction adverse action as a result of failed PIP and provided 30 days to respond to the Deciding Official</a:t>
            </a:r>
          </a:p>
        </p:txBody>
      </p:sp>
      <p:sp>
        <p:nvSpPr>
          <p:cNvPr id="33" name="TextBox 32">
            <a:extLst>
              <a:ext uri="{FF2B5EF4-FFF2-40B4-BE49-F238E27FC236}">
                <a16:creationId xmlns:a16="http://schemas.microsoft.com/office/drawing/2014/main" id="{0045FE0D-E21F-91FF-A89A-502CF3C2EF55}"/>
              </a:ext>
            </a:extLst>
          </p:cNvPr>
          <p:cNvSpPr txBox="1"/>
          <p:nvPr/>
        </p:nvSpPr>
        <p:spPr>
          <a:xfrm>
            <a:off x="40307" y="4405638"/>
            <a:ext cx="1965960" cy="1477328"/>
          </a:xfrm>
          <a:prstGeom prst="rect">
            <a:avLst/>
          </a:prstGeom>
          <a:noFill/>
        </p:spPr>
        <p:txBody>
          <a:bodyPr wrap="square" rtlCol="0" anchor="ctr">
            <a:spAutoFit/>
          </a:bodyPr>
          <a:lstStyle/>
          <a:p>
            <a:pPr algn="ctr"/>
            <a:r>
              <a:rPr lang="en-US" dirty="0"/>
              <a:t>Employee fails to demonstrate acceptable performance during a PIP</a:t>
            </a:r>
          </a:p>
        </p:txBody>
      </p:sp>
      <p:sp>
        <p:nvSpPr>
          <p:cNvPr id="34" name="Arrow: Right 33">
            <a:extLst>
              <a:ext uri="{FF2B5EF4-FFF2-40B4-BE49-F238E27FC236}">
                <a16:creationId xmlns:a16="http://schemas.microsoft.com/office/drawing/2014/main" id="{2B3446B9-5F03-C543-19D0-67AFE3BCA6DE}"/>
              </a:ext>
            </a:extLst>
          </p:cNvPr>
          <p:cNvSpPr/>
          <p:nvPr/>
        </p:nvSpPr>
        <p:spPr>
          <a:xfrm>
            <a:off x="1743377" y="5076737"/>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Right 47">
            <a:extLst>
              <a:ext uri="{FF2B5EF4-FFF2-40B4-BE49-F238E27FC236}">
                <a16:creationId xmlns:a16="http://schemas.microsoft.com/office/drawing/2014/main" id="{950AA79A-9733-7056-9557-569D1E98358E}"/>
              </a:ext>
            </a:extLst>
          </p:cNvPr>
          <p:cNvSpPr/>
          <p:nvPr/>
        </p:nvSpPr>
        <p:spPr>
          <a:xfrm>
            <a:off x="7012523" y="5645884"/>
            <a:ext cx="525780" cy="26183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C78A6573-5B40-C53E-4898-87CDEEF9BB86}"/>
              </a:ext>
            </a:extLst>
          </p:cNvPr>
          <p:cNvSpPr txBox="1"/>
          <p:nvPr/>
        </p:nvSpPr>
        <p:spPr>
          <a:xfrm>
            <a:off x="7833973" y="5201413"/>
            <a:ext cx="3715149" cy="1015663"/>
          </a:xfrm>
          <a:prstGeom prst="rect">
            <a:avLst/>
          </a:prstGeom>
          <a:noFill/>
        </p:spPr>
        <p:txBody>
          <a:bodyPr wrap="square" rtlCol="0">
            <a:spAutoFit/>
          </a:bodyPr>
          <a:lstStyle/>
          <a:p>
            <a:r>
              <a:rPr lang="en-US" sz="1200" dirty="0"/>
              <a:t>Reconsideration – </a:t>
            </a:r>
            <a:r>
              <a:rPr lang="en-US" sz="1200" b="1" dirty="0">
                <a:solidFill>
                  <a:srgbClr val="0066FF"/>
                </a:solidFill>
              </a:rPr>
              <a:t>Request by the Employee </a:t>
            </a:r>
            <a:r>
              <a:rPr lang="en-US" sz="1200" dirty="0"/>
              <a:t>or other manager/supervisor in their evaluation chain to review the rating of record assigned by a Rating Official (RO) and not the PIP.  Reconsiderations are at the Deciding Official with appeal authority at the TAG.</a:t>
            </a:r>
            <a:endParaRPr lang="en-US" sz="1200" b="1" dirty="0">
              <a:solidFill>
                <a:srgbClr val="FF0000"/>
              </a:solidFill>
            </a:endParaRPr>
          </a:p>
        </p:txBody>
      </p:sp>
      <p:cxnSp>
        <p:nvCxnSpPr>
          <p:cNvPr id="50" name="Straight Connector 49">
            <a:extLst>
              <a:ext uri="{FF2B5EF4-FFF2-40B4-BE49-F238E27FC236}">
                <a16:creationId xmlns:a16="http://schemas.microsoft.com/office/drawing/2014/main" id="{9C9281D9-EAFE-8BF5-7B60-9A09CF96550E}"/>
              </a:ext>
            </a:extLst>
          </p:cNvPr>
          <p:cNvCxnSpPr>
            <a:cxnSpLocks/>
          </p:cNvCxnSpPr>
          <p:nvPr/>
        </p:nvCxnSpPr>
        <p:spPr>
          <a:xfrm>
            <a:off x="7811694" y="5130025"/>
            <a:ext cx="4028694" cy="0"/>
          </a:xfrm>
          <a:prstGeom prst="line">
            <a:avLst/>
          </a:prstGeom>
        </p:spPr>
        <p:style>
          <a:lnRef idx="3">
            <a:schemeClr val="dk1"/>
          </a:lnRef>
          <a:fillRef idx="0">
            <a:schemeClr val="dk1"/>
          </a:fillRef>
          <a:effectRef idx="2">
            <a:schemeClr val="dk1"/>
          </a:effectRef>
          <a:fontRef idx="minor">
            <a:schemeClr val="tx1"/>
          </a:fontRef>
        </p:style>
      </p:cxnSp>
      <p:sp>
        <p:nvSpPr>
          <p:cNvPr id="51" name="Arrow: Right 50">
            <a:extLst>
              <a:ext uri="{FF2B5EF4-FFF2-40B4-BE49-F238E27FC236}">
                <a16:creationId xmlns:a16="http://schemas.microsoft.com/office/drawing/2014/main" id="{7FE3FE21-30F8-2FB9-811C-1741234F3F8D}"/>
              </a:ext>
            </a:extLst>
          </p:cNvPr>
          <p:cNvSpPr/>
          <p:nvPr/>
        </p:nvSpPr>
        <p:spPr>
          <a:xfrm>
            <a:off x="6956048" y="4532413"/>
            <a:ext cx="525780" cy="261836"/>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Box 51">
            <a:extLst>
              <a:ext uri="{FF2B5EF4-FFF2-40B4-BE49-F238E27FC236}">
                <a16:creationId xmlns:a16="http://schemas.microsoft.com/office/drawing/2014/main" id="{9E6DC463-48D6-2343-95FE-A5BD8049F9CB}"/>
              </a:ext>
            </a:extLst>
          </p:cNvPr>
          <p:cNvSpPr txBox="1"/>
          <p:nvPr/>
        </p:nvSpPr>
        <p:spPr>
          <a:xfrm>
            <a:off x="7820838" y="4059333"/>
            <a:ext cx="3621024" cy="1015663"/>
          </a:xfrm>
          <a:prstGeom prst="rect">
            <a:avLst/>
          </a:prstGeom>
          <a:noFill/>
        </p:spPr>
        <p:txBody>
          <a:bodyPr wrap="square" rtlCol="0">
            <a:spAutoFit/>
          </a:bodyPr>
          <a:lstStyle/>
          <a:p>
            <a:r>
              <a:rPr lang="en-US" sz="1200" dirty="0"/>
              <a:t>Acceptance – Employee does not provide any supporting documentation for reconsideration of decision within 30 days.  Deciding Official will issue </a:t>
            </a:r>
            <a:r>
              <a:rPr lang="en-US" sz="1200" b="1" dirty="0">
                <a:solidFill>
                  <a:srgbClr val="0066FF"/>
                </a:solidFill>
              </a:rPr>
              <a:t>Final Agency Decision Memo </a:t>
            </a:r>
            <a:r>
              <a:rPr lang="en-US" sz="1200" dirty="0"/>
              <a:t>within 14 days of this date. </a:t>
            </a:r>
            <a:r>
              <a:rPr lang="en-US" sz="1200" b="1" dirty="0"/>
              <a:t>	</a:t>
            </a:r>
          </a:p>
        </p:txBody>
      </p:sp>
    </p:spTree>
    <p:extLst>
      <p:ext uri="{BB962C8B-B14F-4D97-AF65-F5344CB8AC3E}">
        <p14:creationId xmlns:p14="http://schemas.microsoft.com/office/powerpoint/2010/main" val="3964748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TotalTime>
  <Words>4157</Words>
  <Application>Microsoft Office PowerPoint</Application>
  <PresentationFormat>Widescreen</PresentationFormat>
  <Paragraphs>342</Paragraphs>
  <Slides>16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Calibri Light</vt:lpstr>
      <vt:lpstr>Office Theme</vt:lpstr>
      <vt:lpstr>Supervisors and Managers Disciplinary and Non-Disciplinary Table and Flowchart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Godfrey, Matthew J CIV (USA)</dc:creator>
  <cp:lastModifiedBy>Godfrey, Matthew J CIV (USA)</cp:lastModifiedBy>
  <cp:revision>1</cp:revision>
  <dcterms:created xsi:type="dcterms:W3CDTF">2024-09-03T16:02:12Z</dcterms:created>
  <dcterms:modified xsi:type="dcterms:W3CDTF">2024-09-03T16:04:31Z</dcterms:modified>
</cp:coreProperties>
</file>